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442" r:id="rId2"/>
    <p:sldId id="452" r:id="rId3"/>
    <p:sldId id="427" r:id="rId4"/>
    <p:sldId id="449" r:id="rId5"/>
    <p:sldId id="446" r:id="rId6"/>
    <p:sldId id="447" r:id="rId7"/>
    <p:sldId id="429" r:id="rId8"/>
    <p:sldId id="435" r:id="rId9"/>
    <p:sldId id="448" r:id="rId10"/>
    <p:sldId id="430" r:id="rId11"/>
    <p:sldId id="456" r:id="rId12"/>
    <p:sldId id="453" r:id="rId13"/>
    <p:sldId id="45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B16"/>
    <a:srgbClr val="F49725"/>
    <a:srgbClr val="DA785C"/>
    <a:srgbClr val="FF5EE1"/>
    <a:srgbClr val="B10001"/>
    <a:srgbClr val="C00000"/>
    <a:srgbClr val="082464"/>
    <a:srgbClr val="0432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2" autoAdjust="0"/>
    <p:restoredTop sz="76684"/>
  </p:normalViewPr>
  <p:slideViewPr>
    <p:cSldViewPr snapToGrid="0" snapToObjects="1">
      <p:cViewPr varScale="1">
        <p:scale>
          <a:sx n="43" d="100"/>
          <a:sy n="43" d="100"/>
        </p:scale>
        <p:origin x="1458" y="3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luciecluver:Desktop:Disc%2009%20MAY%202016:Adolescent%20Adherence:MZ%20Analyses:Violence%20and%20adherence:Violence%20and%20art%20Figure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luciecluver\Desktop\Disc%2009%20MAY%202016\Adolescent%20Adherence\MZ%20Analyses\2018%20adolescent%20mothers%20correlates\Workbook1.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marijapantelic:Documents:MZANTSI%20WAKHO:MW%20ANALYSIS:SDG%20PAPER:SDG%20integration%20marginal%20effects%20model.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luciecluver\Desktop\Disc%2009%20MAY%202016\Adolescent%20Adherence\MZ%20Analyses\Clinics%20-%20%20access%20and%20adherence\Predicted%20probabilities%20clinic%20care%20and%20full%20retention_201706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98922341505404E-2"/>
          <c:y val="0.16126561886836399"/>
          <c:w val="0.56354516627135198"/>
          <c:h val="0.70867065097771498"/>
        </c:manualLayout>
      </c:layout>
      <c:lineChart>
        <c:grouping val="standard"/>
        <c:varyColors val="0"/>
        <c:ser>
          <c:idx val="0"/>
          <c:order val="0"/>
          <c:tx>
            <c:strRef>
              <c:f>Sheet2!$G$94</c:f>
              <c:strCache>
                <c:ptCount val="1"/>
                <c:pt idx="0">
                  <c:v>Non-adherence</c:v>
                </c:pt>
              </c:strCache>
            </c:strRef>
          </c:tx>
          <c:spPr>
            <a:ln w="28575" cap="rnd">
              <a:solidFill>
                <a:schemeClr val="tx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Sheet2!$K$95:$K$99</c:f>
                <c:numCache>
                  <c:formatCode>General</c:formatCode>
                  <c:ptCount val="5"/>
                  <c:pt idx="0">
                    <c:v>3.6821600000000001</c:v>
                  </c:pt>
                  <c:pt idx="1">
                    <c:v>2.9624699999999962</c:v>
                  </c:pt>
                  <c:pt idx="2">
                    <c:v>4.2651199999999836</c:v>
                  </c:pt>
                  <c:pt idx="3">
                    <c:v>6.6398100000000042</c:v>
                  </c:pt>
                  <c:pt idx="4">
                    <c:v>8.1313099999999974</c:v>
                  </c:pt>
                </c:numCache>
              </c:numRef>
            </c:plus>
            <c:minus>
              <c:numRef>
                <c:f>Sheet2!$J$95:$J$99</c:f>
                <c:numCache>
                  <c:formatCode>General</c:formatCode>
                  <c:ptCount val="5"/>
                  <c:pt idx="0">
                    <c:v>3.6821600000000001</c:v>
                  </c:pt>
                  <c:pt idx="1">
                    <c:v>2.9624600000000001</c:v>
                  </c:pt>
                  <c:pt idx="2">
                    <c:v>4.2651199999999836</c:v>
                  </c:pt>
                  <c:pt idx="3">
                    <c:v>6.6397999999999939</c:v>
                  </c:pt>
                  <c:pt idx="4">
                    <c:v>8.1312999999999978</c:v>
                  </c:pt>
                </c:numCache>
              </c:numRef>
            </c:minus>
            <c:spPr>
              <a:noFill/>
              <a:ln w="9525" cap="flat" cmpd="sng" algn="ctr">
                <a:solidFill>
                  <a:schemeClr val="tx1">
                    <a:lumMod val="65000"/>
                    <a:lumOff val="35000"/>
                  </a:schemeClr>
                </a:solidFill>
                <a:round/>
              </a:ln>
              <a:effectLst/>
            </c:spPr>
          </c:errBars>
          <c:cat>
            <c:numRef>
              <c:f>Sheet2!$F$95:$F$99</c:f>
              <c:numCache>
                <c:formatCode>General</c:formatCode>
                <c:ptCount val="5"/>
                <c:pt idx="0">
                  <c:v>0</c:v>
                </c:pt>
                <c:pt idx="1">
                  <c:v>1</c:v>
                </c:pt>
                <c:pt idx="2">
                  <c:v>2</c:v>
                </c:pt>
                <c:pt idx="3">
                  <c:v>3</c:v>
                </c:pt>
                <c:pt idx="4">
                  <c:v>4</c:v>
                </c:pt>
              </c:numCache>
            </c:numRef>
          </c:cat>
          <c:val>
            <c:numRef>
              <c:f>Sheet2!$G$95:$G$99</c:f>
              <c:numCache>
                <c:formatCode>General</c:formatCode>
                <c:ptCount val="5"/>
                <c:pt idx="0">
                  <c:v>24.541309999999999</c:v>
                </c:pt>
                <c:pt idx="1">
                  <c:v>35.155169999999998</c:v>
                </c:pt>
                <c:pt idx="2">
                  <c:v>47.464469999999999</c:v>
                </c:pt>
                <c:pt idx="3">
                  <c:v>60.09178</c:v>
                </c:pt>
                <c:pt idx="4">
                  <c:v>71.514409999999998</c:v>
                </c:pt>
              </c:numCache>
            </c:numRef>
          </c:val>
          <c:smooth val="0"/>
          <c:extLst xmlns:c16r2="http://schemas.microsoft.com/office/drawing/2015/06/chart">
            <c:ext xmlns:c16="http://schemas.microsoft.com/office/drawing/2014/chart" uri="{C3380CC4-5D6E-409C-BE32-E72D297353CC}">
              <c16:uniqueId val="{00000000-0A4D-4452-AFB3-E6148DB8366C}"/>
            </c:ext>
          </c:extLst>
        </c:ser>
        <c:dLbls>
          <c:showLegendKey val="0"/>
          <c:showVal val="0"/>
          <c:showCatName val="0"/>
          <c:showSerName val="0"/>
          <c:showPercent val="0"/>
          <c:showBubbleSize val="0"/>
        </c:dLbls>
        <c:marker val="1"/>
        <c:smooth val="0"/>
        <c:axId val="130021040"/>
        <c:axId val="130019472"/>
      </c:lineChart>
      <c:catAx>
        <c:axId val="1300210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dirty="0" smtClean="0">
                    <a:solidFill>
                      <a:schemeClr val="tx1"/>
                    </a:solidFill>
                  </a:rPr>
                  <a:t>Violence exposure (number of types)</a:t>
                </a:r>
                <a:endParaRPr lang="en-GB" sz="1800" dirty="0">
                  <a:solidFill>
                    <a:schemeClr val="tx1"/>
                  </a:solidFill>
                </a:endParaRPr>
              </a:p>
            </c:rich>
          </c:tx>
          <c:layout>
            <c:manualLayout>
              <c:xMode val="edge"/>
              <c:yMode val="edge"/>
              <c:x val="0.11407714402104099"/>
              <c:y val="0.7708495059160319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019472"/>
        <c:crosses val="autoZero"/>
        <c:auto val="1"/>
        <c:lblAlgn val="ctr"/>
        <c:lblOffset val="100"/>
        <c:noMultiLvlLbl val="0"/>
      </c:catAx>
      <c:valAx>
        <c:axId val="1300194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00210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969816272965902E-2"/>
          <c:y val="4.9950204970238797E-2"/>
          <c:w val="0.926691401224223"/>
          <c:h val="0.79182256935227302"/>
        </c:manualLayout>
      </c:layout>
      <c:barChart>
        <c:barDir val="col"/>
        <c:grouping val="clustered"/>
        <c:varyColors val="0"/>
        <c:ser>
          <c:idx val="0"/>
          <c:order val="0"/>
          <c:tx>
            <c:strRef>
              <c:f>Sheet1!$L$51</c:f>
              <c:strCache>
                <c:ptCount val="1"/>
                <c:pt idx="0">
                  <c:v>% age-disparate sex</c:v>
                </c:pt>
              </c:strCache>
            </c:strRef>
          </c:tx>
          <c:spPr>
            <a:solidFill>
              <a:schemeClr val="accent1"/>
            </a:solidFill>
            <a:ln>
              <a:noFill/>
            </a:ln>
            <a:effectLst/>
          </c:spPr>
          <c:invertIfNegative val="0"/>
          <c:cat>
            <c:strRef>
              <c:f>Sheet1!$K$52:$K$55</c:f>
              <c:strCache>
                <c:ptCount val="4"/>
                <c:pt idx="0">
                  <c:v>HIV-negative</c:v>
                </c:pt>
                <c:pt idx="1">
                  <c:v>Living with HIV</c:v>
                </c:pt>
                <c:pt idx="2">
                  <c:v>Adolescent moms</c:v>
                </c:pt>
                <c:pt idx="3">
                  <c:v>Adolescent moms living with HIV</c:v>
                </c:pt>
              </c:strCache>
            </c:strRef>
          </c:cat>
          <c:val>
            <c:numRef>
              <c:f>Sheet1!$L$52:$L$55</c:f>
              <c:numCache>
                <c:formatCode>General</c:formatCode>
                <c:ptCount val="4"/>
                <c:pt idx="0">
                  <c:v>4</c:v>
                </c:pt>
                <c:pt idx="1">
                  <c:v>3.6</c:v>
                </c:pt>
                <c:pt idx="2">
                  <c:v>8.6</c:v>
                </c:pt>
                <c:pt idx="3">
                  <c:v>26.8</c:v>
                </c:pt>
              </c:numCache>
            </c:numRef>
          </c:val>
        </c:ser>
        <c:ser>
          <c:idx val="1"/>
          <c:order val="1"/>
          <c:tx>
            <c:strRef>
              <c:f>Sheet1!$M$51</c:f>
              <c:strCache>
                <c:ptCount val="1"/>
                <c:pt idx="0">
                  <c:v>% school dropout</c:v>
                </c:pt>
              </c:strCache>
            </c:strRef>
          </c:tx>
          <c:spPr>
            <a:solidFill>
              <a:srgbClr val="002060"/>
            </a:solidFill>
            <a:ln>
              <a:noFill/>
            </a:ln>
            <a:effectLst/>
          </c:spPr>
          <c:invertIfNegative val="0"/>
          <c:cat>
            <c:strRef>
              <c:f>Sheet1!$K$52:$K$55</c:f>
              <c:strCache>
                <c:ptCount val="4"/>
                <c:pt idx="0">
                  <c:v>HIV-negative</c:v>
                </c:pt>
                <c:pt idx="1">
                  <c:v>Living with HIV</c:v>
                </c:pt>
                <c:pt idx="2">
                  <c:v>Adolescent moms</c:v>
                </c:pt>
                <c:pt idx="3">
                  <c:v>Adolescent moms living with HIV</c:v>
                </c:pt>
              </c:strCache>
            </c:strRef>
          </c:cat>
          <c:val>
            <c:numRef>
              <c:f>Sheet1!$M$52:$M$55</c:f>
              <c:numCache>
                <c:formatCode>General</c:formatCode>
                <c:ptCount val="4"/>
                <c:pt idx="0">
                  <c:v>9.6999999999999993</c:v>
                </c:pt>
                <c:pt idx="1">
                  <c:v>9.6</c:v>
                </c:pt>
                <c:pt idx="2">
                  <c:v>27.9</c:v>
                </c:pt>
                <c:pt idx="3">
                  <c:v>45.3</c:v>
                </c:pt>
              </c:numCache>
            </c:numRef>
          </c:val>
        </c:ser>
        <c:dLbls>
          <c:showLegendKey val="0"/>
          <c:showVal val="0"/>
          <c:showCatName val="0"/>
          <c:showSerName val="0"/>
          <c:showPercent val="0"/>
          <c:showBubbleSize val="0"/>
        </c:dLbls>
        <c:gapWidth val="219"/>
        <c:overlap val="-27"/>
        <c:axId val="132528584"/>
        <c:axId val="132528976"/>
      </c:barChart>
      <c:catAx>
        <c:axId val="132528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2528976"/>
        <c:crosses val="autoZero"/>
        <c:auto val="1"/>
        <c:lblAlgn val="ctr"/>
        <c:lblOffset val="100"/>
        <c:noMultiLvlLbl val="0"/>
      </c:catAx>
      <c:valAx>
        <c:axId val="1325289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2528584"/>
        <c:crosses val="autoZero"/>
        <c:crossBetween val="between"/>
      </c:valAx>
      <c:spPr>
        <a:noFill/>
        <a:ln>
          <a:noFill/>
        </a:ln>
        <a:effectLst/>
      </c:spPr>
    </c:plotArea>
    <c:legend>
      <c:legendPos val="b"/>
      <c:layout>
        <c:manualLayout>
          <c:xMode val="edge"/>
          <c:yMode val="edge"/>
          <c:x val="0.22675788356645599"/>
          <c:y val="0.15986520601245999"/>
          <c:w val="0.49756036745406801"/>
          <c:h val="0.133681102362205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0"/>
    <c:plotArea>
      <c:layout>
        <c:manualLayout>
          <c:layoutTarget val="inner"/>
          <c:xMode val="edge"/>
          <c:yMode val="edge"/>
          <c:x val="5.1527513029647302E-2"/>
          <c:y val="3.7480064080315102E-2"/>
          <c:w val="0.98084261845550902"/>
          <c:h val="0.84574333637143495"/>
        </c:manualLayout>
      </c:layout>
      <c:barChart>
        <c:barDir val="col"/>
        <c:grouping val="clustered"/>
        <c:varyColors val="0"/>
        <c:ser>
          <c:idx val="0"/>
          <c:order val="0"/>
          <c:spPr>
            <a:solidFill>
              <a:schemeClr val="tx2"/>
            </a:solidFill>
            <a:ln w="25400" cap="flat" cmpd="sng" algn="ctr">
              <a:solidFill>
                <a:schemeClr val="accent1">
                  <a:shade val="50000"/>
                </a:schemeClr>
              </a:solidFill>
              <a:prstDash val="solid"/>
            </a:ln>
            <a:effectLst/>
          </c:spPr>
          <c:invertIfNegative val="0"/>
          <c:dLbls>
            <c:dLbl>
              <c:idx val="0"/>
              <c:tx>
                <c:rich>
                  <a:bodyPr/>
                  <a:lstStyle/>
                  <a:p>
                    <a:r>
                      <a:rPr lang="mr-IN"/>
                      <a:t>51%</a:t>
                    </a:r>
                  </a:p>
                </c:rich>
              </c:tx>
              <c:dLblPos val="inBase"/>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CF1-4611-96A4-F1449ECE05EB}"/>
                </c:ext>
                <c:ext xmlns:c15="http://schemas.microsoft.com/office/drawing/2012/chart" uri="{CE6537A1-D6FC-4f65-9D91-7224C49458BB}"/>
              </c:extLst>
            </c:dLbl>
            <c:dLbl>
              <c:idx val="1"/>
              <c:tx>
                <c:rich>
                  <a:bodyPr/>
                  <a:lstStyle/>
                  <a:p>
                    <a:r>
                      <a:rPr lang="mr-IN"/>
                      <a:t>43%</a:t>
                    </a:r>
                    <a:endParaRPr lang="mr-IN" dirty="0"/>
                  </a:p>
                </c:rich>
              </c:tx>
              <c:dLblPos val="inBase"/>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CF1-4611-96A4-F1449ECE05EB}"/>
                </c:ext>
                <c:ext xmlns:c15="http://schemas.microsoft.com/office/drawing/2012/chart" uri="{CE6537A1-D6FC-4f65-9D91-7224C49458BB}"/>
              </c:extLst>
            </c:dLbl>
            <c:dLbl>
              <c:idx val="2"/>
              <c:tx>
                <c:rich>
                  <a:bodyPr/>
                  <a:lstStyle/>
                  <a:p>
                    <a:r>
                      <a:rPr lang="mr-IN"/>
                      <a:t>31%</a:t>
                    </a:r>
                  </a:p>
                </c:rich>
              </c:tx>
              <c:dLblPos val="inBase"/>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CF1-4611-96A4-F1449ECE05EB}"/>
                </c:ext>
                <c:ext xmlns:c15="http://schemas.microsoft.com/office/drawing/2012/chart" uri="{CE6537A1-D6FC-4f65-9D91-7224C49458BB}"/>
              </c:extLst>
            </c:dLbl>
            <c:dLbl>
              <c:idx val="3"/>
              <c:tx>
                <c:rich>
                  <a:bodyPr/>
                  <a:lstStyle/>
                  <a:p>
                    <a:r>
                      <a:rPr lang="mr-IN"/>
                      <a:t>23%</a:t>
                    </a:r>
                    <a:endParaRPr lang="mr-IN" dirty="0"/>
                  </a:p>
                </c:rich>
              </c:tx>
              <c:dLblPos val="inBase"/>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CF1-4611-96A4-F1449ECE05EB}"/>
                </c:ext>
                <c:ext xmlns:c15="http://schemas.microsoft.com/office/drawing/2012/chart" uri="{CE6537A1-D6FC-4f65-9D91-7224C49458BB}"/>
              </c:extLst>
            </c:dLbl>
            <c:dLbl>
              <c:idx val="4"/>
              <c:tx>
                <c:rich>
                  <a:bodyPr/>
                  <a:lstStyle/>
                  <a:p>
                    <a:r>
                      <a:rPr lang="mr-IN" dirty="0"/>
                      <a:t>13%</a:t>
                    </a:r>
                  </a:p>
                </c:rich>
              </c:tx>
              <c:dLblPos val="inBase"/>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CF1-4611-96A4-F1449ECE05EB}"/>
                </c:ext>
                <c:ext xmlns:c15="http://schemas.microsoft.com/office/drawing/2012/chart" uri="{CE6537A1-D6FC-4f65-9D91-7224C49458BB}"/>
              </c:extLst>
            </c:dLbl>
            <c:spPr>
              <a:noFill/>
              <a:ln>
                <a:noFill/>
              </a:ln>
              <a:effectLst/>
            </c:spPr>
            <c:txPr>
              <a:bodyPr/>
              <a:lstStyle/>
              <a:p>
                <a:pPr>
                  <a:defRPr sz="2000" b="1">
                    <a:solidFill>
                      <a:schemeClr val="bg1"/>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Sheet1!$D$2:$D$6</c:f>
                <c:numCache>
                  <c:formatCode>General</c:formatCode>
                  <c:ptCount val="5"/>
                  <c:pt idx="0">
                    <c:v>0.13539999999999999</c:v>
                  </c:pt>
                  <c:pt idx="1">
                    <c:v>6.5743399999999896E-2</c:v>
                  </c:pt>
                  <c:pt idx="2">
                    <c:v>4.4184800000000003E-2</c:v>
                  </c:pt>
                  <c:pt idx="3">
                    <c:v>4.7968799999999999E-2</c:v>
                  </c:pt>
                  <c:pt idx="4">
                    <c:v>8.2192200000000007E-2</c:v>
                  </c:pt>
                </c:numCache>
              </c:numRef>
            </c:plus>
            <c:minus>
              <c:numRef>
                <c:f>Sheet1!$D$2:$D$6</c:f>
                <c:numCache>
                  <c:formatCode>General</c:formatCode>
                  <c:ptCount val="5"/>
                  <c:pt idx="0">
                    <c:v>0.13539999999999999</c:v>
                  </c:pt>
                  <c:pt idx="1">
                    <c:v>6.5743399999999896E-2</c:v>
                  </c:pt>
                  <c:pt idx="2">
                    <c:v>4.4184800000000003E-2</c:v>
                  </c:pt>
                  <c:pt idx="3">
                    <c:v>4.7968799999999999E-2</c:v>
                  </c:pt>
                  <c:pt idx="4">
                    <c:v>8.2192200000000007E-2</c:v>
                  </c:pt>
                </c:numCache>
              </c:numRef>
            </c:minus>
          </c:errBars>
          <c:cat>
            <c:strRef>
              <c:f>Sheet1!$A$2:$A$6</c:f>
              <c:strCache>
                <c:ptCount val="5"/>
                <c:pt idx="0">
                  <c:v>0 SDGs</c:v>
                </c:pt>
                <c:pt idx="1">
                  <c:v>Any 1 SDG</c:v>
                </c:pt>
                <c:pt idx="2">
                  <c:v>Any 2 SDGs</c:v>
                </c:pt>
                <c:pt idx="3">
                  <c:v>Any 3 SDGs</c:v>
                </c:pt>
                <c:pt idx="4">
                  <c:v>All 4 SDGs</c:v>
                </c:pt>
              </c:strCache>
            </c:strRef>
          </c:cat>
          <c:val>
            <c:numRef>
              <c:f>Sheet1!$B$2:$B$6</c:f>
              <c:numCache>
                <c:formatCode>0.0%</c:formatCode>
                <c:ptCount val="5"/>
                <c:pt idx="0">
                  <c:v>0.50600000000000001</c:v>
                </c:pt>
                <c:pt idx="1">
                  <c:v>0.43010759999999998</c:v>
                </c:pt>
                <c:pt idx="2">
                  <c:v>0.31231900000000001</c:v>
                </c:pt>
                <c:pt idx="3">
                  <c:v>0.2316571</c:v>
                </c:pt>
                <c:pt idx="4">
                  <c:v>0.13514970000000001</c:v>
                </c:pt>
              </c:numCache>
            </c:numRef>
          </c:val>
          <c:extLst xmlns:c16r2="http://schemas.microsoft.com/office/drawing/2015/06/chart">
            <c:ext xmlns:c16="http://schemas.microsoft.com/office/drawing/2014/chart" uri="{C3380CC4-5D6E-409C-BE32-E72D297353CC}">
              <c16:uniqueId val="{00000005-BCF1-4611-96A4-F1449ECE05EB}"/>
            </c:ext>
          </c:extLst>
        </c:ser>
        <c:dLbls>
          <c:showLegendKey val="0"/>
          <c:showVal val="0"/>
          <c:showCatName val="0"/>
          <c:showSerName val="0"/>
          <c:showPercent val="0"/>
          <c:showBubbleSize val="0"/>
        </c:dLbls>
        <c:gapWidth val="150"/>
        <c:axId val="132529760"/>
        <c:axId val="132530152"/>
      </c:barChart>
      <c:catAx>
        <c:axId val="132529760"/>
        <c:scaling>
          <c:orientation val="minMax"/>
        </c:scaling>
        <c:delete val="0"/>
        <c:axPos val="b"/>
        <c:numFmt formatCode="General" sourceLinked="0"/>
        <c:majorTickMark val="out"/>
        <c:minorTickMark val="none"/>
        <c:tickLblPos val="nextTo"/>
        <c:txPr>
          <a:bodyPr/>
          <a:lstStyle/>
          <a:p>
            <a:pPr>
              <a:defRPr sz="2000" b="1"/>
            </a:pPr>
            <a:endParaRPr lang="en-US"/>
          </a:p>
        </c:txPr>
        <c:crossAx val="132530152"/>
        <c:crosses val="autoZero"/>
        <c:auto val="1"/>
        <c:lblAlgn val="ctr"/>
        <c:lblOffset val="100"/>
        <c:noMultiLvlLbl val="0"/>
      </c:catAx>
      <c:valAx>
        <c:axId val="132530152"/>
        <c:scaling>
          <c:orientation val="minMax"/>
          <c:max val="0.65"/>
          <c:min val="0"/>
        </c:scaling>
        <c:delete val="1"/>
        <c:axPos val="l"/>
        <c:numFmt formatCode="0.0%" sourceLinked="1"/>
        <c:majorTickMark val="out"/>
        <c:minorTickMark val="none"/>
        <c:tickLblPos val="nextTo"/>
        <c:crossAx val="132529760"/>
        <c:crosses val="autoZero"/>
        <c:crossBetween val="between"/>
      </c:valAx>
    </c:plotArea>
    <c:plotVisOnly val="1"/>
    <c:dispBlanksAs val="gap"/>
    <c:showDLblsOverMax val="0"/>
  </c:chart>
  <c:txPr>
    <a:bodyPr/>
    <a:lstStyle/>
    <a:p>
      <a:pPr>
        <a:defRPr>
          <a:latin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68944654904901E-2"/>
          <c:y val="3.6429732710301602E-2"/>
          <c:w val="0.96338634809758705"/>
          <c:h val="0.85349679206765805"/>
        </c:manualLayout>
      </c:layout>
      <c:barChart>
        <c:barDir val="col"/>
        <c:grouping val="clustered"/>
        <c:varyColors val="0"/>
        <c:ser>
          <c:idx val="0"/>
          <c:order val="0"/>
          <c:spPr>
            <a:solidFill>
              <a:schemeClr val="tx1"/>
            </a:solidFill>
            <a:ln w="9525" cap="flat" cmpd="sng" algn="ctr">
              <a:solidFill>
                <a:schemeClr val="lt1">
                  <a:alpha val="50000"/>
                </a:schemeClr>
              </a:solidFill>
              <a:round/>
            </a:ln>
            <a:effectLst/>
          </c:spPr>
          <c:invertIfNegative val="0"/>
          <c:dLbls>
            <c:dLbl>
              <c:idx val="0"/>
              <c:tx>
                <c:rich>
                  <a:bodyPr/>
                  <a:lstStyle/>
                  <a:p>
                    <a:r>
                      <a:rPr lang="mr-IN" smtClean="0"/>
                      <a:t>3%</a:t>
                    </a:r>
                    <a:endParaRPr lang="mr-IN"/>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38888888888889E-3"/>
                  <c:y val="3.7037037037035698E-3"/>
                </c:manualLayout>
              </c:layout>
              <c:tx>
                <c:rich>
                  <a:bodyPr/>
                  <a:lstStyle/>
                  <a:p>
                    <a:r>
                      <a:rPr lang="mr-IN" dirty="0" smtClean="0"/>
                      <a:t>5%</a:t>
                    </a:r>
                    <a:endParaRPr lang="mr-IN" dirty="0"/>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mr-IN" dirty="0" smtClean="0"/>
                      <a:t>8%</a:t>
                    </a:r>
                    <a:endParaRPr lang="mr-IN" dirty="0"/>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mr-IN" smtClean="0"/>
                      <a:t>8%</a:t>
                    </a:r>
                    <a:endParaRPr lang="mr-IN"/>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mr-IN" smtClean="0"/>
                      <a:t>8%</a:t>
                    </a:r>
                    <a:endParaRPr lang="mr-IN"/>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0"/>
                  <c:y val="3.7037037037035698E-3"/>
                </c:manualLayout>
              </c:layout>
              <c:tx>
                <c:rich>
                  <a:bodyPr/>
                  <a:lstStyle/>
                  <a:p>
                    <a:r>
                      <a:rPr lang="mr-IN" dirty="0" smtClean="0"/>
                      <a:t>9%</a:t>
                    </a:r>
                    <a:endParaRPr lang="mr-IN" dirty="0"/>
                  </a:p>
                </c:rich>
              </c:tx>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mr-IN" dirty="0" smtClean="0"/>
                      <a:t>70%</a:t>
                    </a:r>
                    <a:endParaRPr lang="mr-IN"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Sheet1!$A$1:$A$7</c:f>
              <c:strCache>
                <c:ptCount val="7"/>
                <c:pt idx="0">
                  <c:v>none</c:v>
                </c:pt>
                <c:pt idx="1">
                  <c:v>cash</c:v>
                </c:pt>
                <c:pt idx="2">
                  <c:v>accompany</c:v>
                </c:pt>
                <c:pt idx="3">
                  <c:v>kind</c:v>
                </c:pt>
                <c:pt idx="4">
                  <c:v>time</c:v>
                </c:pt>
                <c:pt idx="5">
                  <c:v>stocked</c:v>
                </c:pt>
                <c:pt idx="6">
                  <c:v>all</c:v>
                </c:pt>
              </c:strCache>
            </c:strRef>
          </c:cat>
          <c:val>
            <c:numRef>
              <c:f>Sheet1!$B$1:$B$7</c:f>
              <c:numCache>
                <c:formatCode>0.0%</c:formatCode>
                <c:ptCount val="7"/>
                <c:pt idx="0">
                  <c:v>3.2808299999999999E-2</c:v>
                </c:pt>
                <c:pt idx="1">
                  <c:v>4.6635000000000003E-2</c:v>
                </c:pt>
                <c:pt idx="2">
                  <c:v>7.6123899999999994E-2</c:v>
                </c:pt>
                <c:pt idx="3">
                  <c:v>7.8904299999999997E-2</c:v>
                </c:pt>
                <c:pt idx="4">
                  <c:v>8.3932699999999999E-2</c:v>
                </c:pt>
                <c:pt idx="5">
                  <c:v>9.1818700000000003E-2</c:v>
                </c:pt>
                <c:pt idx="6">
                  <c:v>0.69523400000000002</c:v>
                </c:pt>
              </c:numCache>
            </c:numRef>
          </c:val>
        </c:ser>
        <c:dLbls>
          <c:showLegendKey val="0"/>
          <c:showVal val="1"/>
          <c:showCatName val="0"/>
          <c:showSerName val="0"/>
          <c:showPercent val="0"/>
          <c:showBubbleSize val="0"/>
        </c:dLbls>
        <c:gapWidth val="75"/>
        <c:axId val="132530936"/>
        <c:axId val="132531328"/>
      </c:barChart>
      <c:catAx>
        <c:axId val="132530936"/>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0" i="0" u="none" strike="noStrike" kern="1200" cap="all" baseline="0">
                <a:solidFill>
                  <a:schemeClr val="dk1">
                    <a:lumMod val="75000"/>
                    <a:lumOff val="25000"/>
                  </a:schemeClr>
                </a:solidFill>
                <a:latin typeface="+mn-lt"/>
                <a:ea typeface="+mn-ea"/>
                <a:cs typeface="+mn-cs"/>
              </a:defRPr>
            </a:pPr>
            <a:endParaRPr lang="en-US"/>
          </a:p>
        </c:txPr>
        <c:crossAx val="132531328"/>
        <c:crosses val="autoZero"/>
        <c:auto val="1"/>
        <c:lblAlgn val="ctr"/>
        <c:lblOffset val="100"/>
        <c:noMultiLvlLbl val="0"/>
      </c:catAx>
      <c:valAx>
        <c:axId val="132531328"/>
        <c:scaling>
          <c:orientation val="minMax"/>
          <c:max val="0.75"/>
          <c:min val="0"/>
        </c:scaling>
        <c:delete val="1"/>
        <c:axPos val="l"/>
        <c:numFmt formatCode="0.0%" sourceLinked="1"/>
        <c:majorTickMark val="none"/>
        <c:minorTickMark val="none"/>
        <c:tickLblPos val="nextTo"/>
        <c:crossAx val="132530936"/>
        <c:crosses val="autoZero"/>
        <c:crossBetween val="between"/>
      </c:valAx>
      <c:spPr>
        <a:solidFill>
          <a:schemeClr val="bg1"/>
        </a:solid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0.11324</cdr:x>
      <cdr:y>0.14785</cdr:y>
    </cdr:from>
    <cdr:to>
      <cdr:x>0.68811</cdr:x>
      <cdr:y>0.20587</cdr:y>
    </cdr:to>
    <cdr:sp macro="" textlink="">
      <cdr:nvSpPr>
        <cdr:cNvPr id="2" name="TextBox 1"/>
        <cdr:cNvSpPr txBox="1"/>
      </cdr:nvSpPr>
      <cdr:spPr>
        <a:xfrm xmlns:a="http://schemas.openxmlformats.org/drawingml/2006/main">
          <a:off x="972661" y="932124"/>
          <a:ext cx="4937767" cy="3657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 adolescents non-adherent to ART</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0.51081</cdr:x>
      <cdr:y>0.13443</cdr:y>
    </cdr:from>
    <cdr:to>
      <cdr:x>0.61691</cdr:x>
      <cdr:y>0.30437</cdr:y>
    </cdr:to>
    <cdr:sp macro="" textlink="">
      <cdr:nvSpPr>
        <cdr:cNvPr id="2" name="TextBox 1"/>
        <cdr:cNvSpPr txBox="1"/>
      </cdr:nvSpPr>
      <cdr:spPr>
        <a:xfrm xmlns:a="http://schemas.openxmlformats.org/drawingml/2006/main">
          <a:off x="4402190" y="72328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0.2035</cdr:x>
      <cdr:y>0.03312</cdr:y>
    </cdr:from>
    <cdr:to>
      <cdr:x>0.96901</cdr:x>
      <cdr:y>0.11509</cdr:y>
    </cdr:to>
    <cdr:sp macro="" textlink="">
      <cdr:nvSpPr>
        <cdr:cNvPr id="4" name="TextBox 3"/>
        <cdr:cNvSpPr txBox="1"/>
      </cdr:nvSpPr>
      <cdr:spPr>
        <a:xfrm xmlns:a="http://schemas.openxmlformats.org/drawingml/2006/main">
          <a:off x="1813711" y="185716"/>
          <a:ext cx="6822653" cy="4595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t>% </a:t>
          </a:r>
          <a:r>
            <a:rPr lang="en-US" sz="2000" b="1" dirty="0"/>
            <a:t>v</a:t>
          </a:r>
          <a:r>
            <a:rPr lang="en-US" sz="2000" b="1" dirty="0" smtClean="0"/>
            <a:t>iral failure or symptomatic </a:t>
          </a:r>
          <a:r>
            <a:rPr lang="en-US" sz="2000" b="1" dirty="0"/>
            <a:t>untreated </a:t>
          </a:r>
          <a:r>
            <a:rPr lang="en-US" sz="2000" b="1" dirty="0" smtClean="0"/>
            <a:t>TB</a:t>
          </a: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5E90A-A073-A446-8FBB-F7CCD8B3AC58}" type="datetimeFigureOut">
              <a:rPr lang="en-US" smtClean="0"/>
              <a:t>7/25/2018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785FA-2C30-9C4C-817E-220C2FCE28B7}" type="slidenum">
              <a:rPr lang="en-US" smtClean="0"/>
              <a:t>‹#›</a:t>
            </a:fld>
            <a:endParaRPr lang="en-US"/>
          </a:p>
        </p:txBody>
      </p:sp>
    </p:spTree>
    <p:extLst>
      <p:ext uri="{BB962C8B-B14F-4D97-AF65-F5344CB8AC3E}">
        <p14:creationId xmlns:p14="http://schemas.microsoft.com/office/powerpoint/2010/main" val="204086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F8785FA-2C30-9C4C-817E-220C2FCE28B7}" type="slidenum">
              <a:rPr lang="en-US" smtClean="0"/>
              <a:t>1</a:t>
            </a:fld>
            <a:endParaRPr lang="en-US"/>
          </a:p>
        </p:txBody>
      </p:sp>
    </p:spTree>
    <p:extLst>
      <p:ext uri="{BB962C8B-B14F-4D97-AF65-F5344CB8AC3E}">
        <p14:creationId xmlns:p14="http://schemas.microsoft.com/office/powerpoint/2010/main" val="9992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the causes of risk for ALHIV cross the SDGs</a:t>
            </a:r>
            <a:r>
              <a:rPr lang="mr-IN" baseline="0" dirty="0" smtClean="0"/>
              <a:t>…</a:t>
            </a:r>
            <a:r>
              <a:rPr lang="en-GB" baseline="0" dirty="0" smtClean="0"/>
              <a:t> and the consequences of HIV cross the SDGS. </a:t>
            </a:r>
          </a:p>
          <a:p>
            <a:r>
              <a:rPr lang="en-GB" baseline="0" dirty="0" smtClean="0"/>
              <a:t>But can the solutions also cross the SDGs?</a:t>
            </a:r>
          </a:p>
          <a:p>
            <a:r>
              <a:rPr lang="en-US" dirty="0" smtClean="0"/>
              <a:t>And here is where</a:t>
            </a:r>
            <a:r>
              <a:rPr lang="en-US" baseline="0" dirty="0" smtClean="0"/>
              <a:t> an exciting new </a:t>
            </a:r>
            <a:r>
              <a:rPr lang="en-US" dirty="0" smtClean="0"/>
              <a:t>concept comes</a:t>
            </a:r>
            <a:r>
              <a:rPr lang="en-US" baseline="0" dirty="0" smtClean="0"/>
              <a:t> in. </a:t>
            </a:r>
          </a:p>
          <a:p>
            <a:r>
              <a:rPr lang="en-US" baseline="0" dirty="0" smtClean="0"/>
              <a:t>UNDP’s </a:t>
            </a:r>
            <a:r>
              <a:rPr lang="en-US" dirty="0" smtClean="0"/>
              <a:t>Development Accelerators</a:t>
            </a:r>
            <a:r>
              <a:rPr lang="en-US" baseline="0" dirty="0" smtClean="0"/>
              <a:t> are policies or programmes with simultaneous impacts across multiple SDG goals or targets</a:t>
            </a:r>
          </a:p>
          <a:p>
            <a:r>
              <a:rPr lang="en-US" baseline="0" dirty="0" smtClean="0"/>
              <a:t>But this hadn’t yet been tested in real data with real adolescents </a:t>
            </a:r>
          </a:p>
        </p:txBody>
      </p:sp>
      <p:sp>
        <p:nvSpPr>
          <p:cNvPr id="4" name="Slide Number Placeholder 3"/>
          <p:cNvSpPr>
            <a:spLocks noGrp="1"/>
          </p:cNvSpPr>
          <p:nvPr>
            <p:ph type="sldNum" sz="quarter" idx="10"/>
          </p:nvPr>
        </p:nvSpPr>
        <p:spPr/>
        <p:txBody>
          <a:bodyPr/>
          <a:lstStyle/>
          <a:p>
            <a:fld id="{8F8785FA-2C30-9C4C-817E-220C2FCE28B7}" type="slidenum">
              <a:rPr lang="en-US" smtClean="0"/>
              <a:t>10</a:t>
            </a:fld>
            <a:endParaRPr lang="en-US"/>
          </a:p>
        </p:txBody>
      </p:sp>
    </p:spTree>
    <p:extLst>
      <p:ext uri="{BB962C8B-B14F-4D97-AF65-F5344CB8AC3E}">
        <p14:creationId xmlns:p14="http://schemas.microsoft.com/office/powerpoint/2010/main" val="1312299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now.</a:t>
            </a:r>
          </a:p>
          <a:p>
            <a:endParaRPr lang="en-US" dirty="0" smtClean="0"/>
          </a:p>
          <a:p>
            <a:r>
              <a:rPr lang="en-US" dirty="0" smtClean="0"/>
              <a:t>These are analyses</a:t>
            </a:r>
            <a:r>
              <a:rPr lang="en-US" baseline="0" dirty="0" smtClean="0"/>
              <a:t> finished last week, looking at just two accelerator interventions</a:t>
            </a:r>
          </a:p>
          <a:p>
            <a:endParaRPr lang="en-US" baseline="0" dirty="0" smtClean="0"/>
          </a:p>
          <a:p>
            <a:r>
              <a:rPr lang="en-US" baseline="0" dirty="0" smtClean="0"/>
              <a:t>They are prospective longitudinal marginal effects, testing impacts on incidence rates of key targets across SDGs 3, 4, 5 and 16. </a:t>
            </a:r>
          </a:p>
          <a:p>
            <a:endParaRPr lang="en-US" baseline="0" dirty="0" smtClean="0"/>
          </a:p>
          <a:p>
            <a:r>
              <a:rPr lang="en-US" baseline="0" dirty="0" smtClean="0"/>
              <a:t>We see that access to a safe school (where adolescents are not victims of physical violence) has positive impacts across 10 SDG targets, including retention in HIV care and ART adherence. </a:t>
            </a:r>
          </a:p>
          <a:p>
            <a:endParaRPr lang="en-US" baseline="0" dirty="0" smtClean="0"/>
          </a:p>
          <a:p>
            <a:r>
              <a:rPr lang="en-US" baseline="0" dirty="0" smtClean="0"/>
              <a:t>We also see that parenting support has positive impacts across 8 SDG targets, including reduction in sexual abuse and higher school enrolment.</a:t>
            </a:r>
          </a:p>
          <a:p>
            <a:endParaRPr lang="en-US" dirty="0" smtClean="0"/>
          </a:p>
        </p:txBody>
      </p:sp>
      <p:sp>
        <p:nvSpPr>
          <p:cNvPr id="4" name="Slide Number Placeholder 3"/>
          <p:cNvSpPr>
            <a:spLocks noGrp="1"/>
          </p:cNvSpPr>
          <p:nvPr>
            <p:ph type="sldNum" sz="quarter" idx="10"/>
          </p:nvPr>
        </p:nvSpPr>
        <p:spPr/>
        <p:txBody>
          <a:bodyPr/>
          <a:lstStyle/>
          <a:p>
            <a:fld id="{8F8785FA-2C30-9C4C-817E-220C2FCE28B7}" type="slidenum">
              <a:rPr lang="en-US" smtClean="0"/>
              <a:t>11</a:t>
            </a:fld>
            <a:endParaRPr lang="en-US"/>
          </a:p>
        </p:txBody>
      </p:sp>
    </p:spTree>
    <p:extLst>
      <p:ext uri="{BB962C8B-B14F-4D97-AF65-F5344CB8AC3E}">
        <p14:creationId xmlns:p14="http://schemas.microsoft.com/office/powerpoint/2010/main" val="147613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questions</a:t>
            </a:r>
            <a:r>
              <a:rPr lang="en-US" baseline="0" dirty="0" smtClean="0"/>
              <a:t> </a:t>
            </a:r>
            <a:r>
              <a:rPr lang="mr-IN" baseline="0" dirty="0" smtClean="0"/>
              <a:t>–</a:t>
            </a:r>
            <a:r>
              <a:rPr lang="en-US" baseline="0" dirty="0" smtClean="0"/>
              <a:t> what doesn’t work </a:t>
            </a:r>
            <a:r>
              <a:rPr lang="en-US" baseline="0" dirty="0" err="1" smtClean="0"/>
              <a:t>individaully</a:t>
            </a:r>
            <a:r>
              <a:rPr lang="en-US" baseline="0" dirty="0" smtClean="0"/>
              <a:t> but does in combination </a:t>
            </a:r>
            <a:r>
              <a:rPr lang="mr-IN" baseline="0" dirty="0" smtClean="0"/>
              <a:t>–</a:t>
            </a:r>
            <a:r>
              <a:rPr lang="en-US" baseline="0" dirty="0" smtClean="0"/>
              <a:t> </a:t>
            </a:r>
            <a:r>
              <a:rPr lang="en-US" baseline="0" dirty="0" err="1" smtClean="0"/>
              <a:t>ie</a:t>
            </a:r>
            <a:r>
              <a:rPr lang="en-US" baseline="0" dirty="0" smtClean="0"/>
              <a:t> cash and business skills</a:t>
            </a:r>
          </a:p>
          <a:p>
            <a:r>
              <a:rPr lang="en-US" baseline="0" dirty="0" smtClean="0"/>
              <a:t>Use imagery of chemical experiment where it blows up!</a:t>
            </a:r>
            <a:endParaRPr lang="en-US" dirty="0"/>
          </a:p>
        </p:txBody>
      </p:sp>
      <p:sp>
        <p:nvSpPr>
          <p:cNvPr id="4" name="Slide Number Placeholder 3"/>
          <p:cNvSpPr>
            <a:spLocks noGrp="1"/>
          </p:cNvSpPr>
          <p:nvPr>
            <p:ph type="sldNum" sz="quarter" idx="10"/>
          </p:nvPr>
        </p:nvSpPr>
        <p:spPr/>
        <p:txBody>
          <a:bodyPr/>
          <a:lstStyle/>
          <a:p>
            <a:fld id="{8F8785FA-2C30-9C4C-817E-220C2FCE28B7}" type="slidenum">
              <a:rPr lang="en-US" smtClean="0"/>
              <a:t>12</a:t>
            </a:fld>
            <a:endParaRPr lang="en-US"/>
          </a:p>
        </p:txBody>
      </p:sp>
    </p:spTree>
    <p:extLst>
      <p:ext uri="{BB962C8B-B14F-4D97-AF65-F5344CB8AC3E}">
        <p14:creationId xmlns:p14="http://schemas.microsoft.com/office/powerpoint/2010/main" val="1398390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SDGs are here to stay. </a:t>
            </a:r>
          </a:p>
          <a:p>
            <a:r>
              <a:rPr lang="en-US" baseline="0" dirty="0" smtClean="0"/>
              <a:t>And we </a:t>
            </a:r>
            <a:r>
              <a:rPr lang="mr-IN" baseline="0" dirty="0" smtClean="0"/>
              <a:t>–</a:t>
            </a:r>
            <a:r>
              <a:rPr lang="en-US" baseline="0" dirty="0" smtClean="0"/>
              <a:t> as an HIV world </a:t>
            </a:r>
            <a:r>
              <a:rPr lang="mr-IN" baseline="0" dirty="0" smtClean="0"/>
              <a:t>–</a:t>
            </a:r>
            <a:r>
              <a:rPr lang="en-US" baseline="0" dirty="0" smtClean="0"/>
              <a:t> have a choice to make. </a:t>
            </a:r>
          </a:p>
          <a:p>
            <a:r>
              <a:rPr lang="en-US" baseline="0" dirty="0" smtClean="0"/>
              <a:t>We can retreat into SDG3 of Health, and try to protect our shrinking budgets</a:t>
            </a:r>
          </a:p>
          <a:p>
            <a:r>
              <a:rPr lang="en-US" baseline="0" dirty="0" smtClean="0"/>
              <a:t>Or we can </a:t>
            </a:r>
            <a:r>
              <a:rPr lang="en-US" baseline="0" dirty="0" err="1" smtClean="0"/>
              <a:t>capitalise</a:t>
            </a:r>
            <a:r>
              <a:rPr lang="en-US" baseline="0" dirty="0" smtClean="0"/>
              <a:t> on new evidence to find new solutions for ALHIV</a:t>
            </a:r>
          </a:p>
          <a:p>
            <a:r>
              <a:rPr lang="en-US" baseline="0" dirty="0" smtClean="0"/>
              <a:t>That improve not only their health, but their education, their safety and their employment opportunities. </a:t>
            </a:r>
          </a:p>
          <a:p>
            <a:r>
              <a:rPr lang="en-US" baseline="0" dirty="0" smtClean="0"/>
              <a:t>And may also improve the lives of Africa’s 435 million adolescents by 2050.</a:t>
            </a:r>
          </a:p>
          <a:p>
            <a:r>
              <a:rPr lang="en-US" baseline="0" dirty="0" smtClean="0"/>
              <a:t>We can be left behind, or we can be leaders in this new development world. </a:t>
            </a:r>
          </a:p>
        </p:txBody>
      </p:sp>
      <p:sp>
        <p:nvSpPr>
          <p:cNvPr id="4" name="Slide Number Placeholder 3"/>
          <p:cNvSpPr>
            <a:spLocks noGrp="1"/>
          </p:cNvSpPr>
          <p:nvPr>
            <p:ph type="sldNum" sz="quarter" idx="10"/>
          </p:nvPr>
        </p:nvSpPr>
        <p:spPr/>
        <p:txBody>
          <a:bodyPr/>
          <a:lstStyle/>
          <a:p>
            <a:fld id="{8F8785FA-2C30-9C4C-817E-220C2FCE28B7}" type="slidenum">
              <a:rPr lang="en-US" smtClean="0"/>
              <a:t>13</a:t>
            </a:fld>
            <a:endParaRPr lang="en-US"/>
          </a:p>
        </p:txBody>
      </p:sp>
    </p:spTree>
    <p:extLst>
      <p:ext uri="{BB962C8B-B14F-4D97-AF65-F5344CB8AC3E}">
        <p14:creationId xmlns:p14="http://schemas.microsoft.com/office/powerpoint/2010/main" val="47078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4EFFB-482F-874C-BC8D-851D16841E43}" type="slidenum">
              <a:rPr lang="en-US" smtClean="0"/>
              <a:pPr/>
              <a:t>2</a:t>
            </a:fld>
            <a:endParaRPr lang="en-US"/>
          </a:p>
        </p:txBody>
      </p:sp>
    </p:spTree>
    <p:extLst>
      <p:ext uri="{BB962C8B-B14F-4D97-AF65-F5344CB8AC3E}">
        <p14:creationId xmlns:p14="http://schemas.microsoft.com/office/powerpoint/2010/main" val="54851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world</a:t>
            </a:r>
            <a:r>
              <a:rPr lang="en-US" baseline="0" dirty="0" smtClean="0"/>
              <a:t> of HIV is at a crossroads</a:t>
            </a:r>
          </a:p>
          <a:p>
            <a:r>
              <a:rPr lang="en-US" baseline="0" dirty="0" smtClean="0"/>
              <a:t>We have moved from issue-focused MDGs to a set of joined up and holistic SDGs</a:t>
            </a:r>
          </a:p>
          <a:p>
            <a:r>
              <a:rPr lang="en-US" baseline="0" dirty="0" smtClean="0"/>
              <a:t>But can this new development agenda provide solutions for ALHIV?</a:t>
            </a:r>
          </a:p>
        </p:txBody>
      </p:sp>
      <p:sp>
        <p:nvSpPr>
          <p:cNvPr id="4" name="Slide Number Placeholder 3"/>
          <p:cNvSpPr>
            <a:spLocks noGrp="1"/>
          </p:cNvSpPr>
          <p:nvPr>
            <p:ph type="sldNum" sz="quarter" idx="10"/>
          </p:nvPr>
        </p:nvSpPr>
        <p:spPr/>
        <p:txBody>
          <a:bodyPr/>
          <a:lstStyle/>
          <a:p>
            <a:fld id="{8F8785FA-2C30-9C4C-817E-220C2FCE28B7}" type="slidenum">
              <a:rPr lang="en-US" smtClean="0"/>
              <a:t>3</a:t>
            </a:fld>
            <a:endParaRPr lang="en-US"/>
          </a:p>
        </p:txBody>
      </p:sp>
    </p:spTree>
    <p:extLst>
      <p:ext uri="{BB962C8B-B14F-4D97-AF65-F5344CB8AC3E}">
        <p14:creationId xmlns:p14="http://schemas.microsoft.com/office/powerpoint/2010/main" val="90146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F8785FA-2C30-9C4C-817E-220C2FCE28B7}" type="slidenum">
              <a:rPr lang="en-US" smtClean="0"/>
              <a:t>4</a:t>
            </a:fld>
            <a:endParaRPr lang="en-US"/>
          </a:p>
        </p:txBody>
      </p:sp>
    </p:spTree>
    <p:extLst>
      <p:ext uri="{BB962C8B-B14F-4D97-AF65-F5344CB8AC3E}">
        <p14:creationId xmlns:p14="http://schemas.microsoft.com/office/powerpoint/2010/main" val="200690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Exciting new data will allow us</a:t>
            </a:r>
            <a:r>
              <a:rPr lang="en-US" baseline="0" dirty="0" smtClean="0"/>
              <a:t> to test this question with large-scale evidence in Africa</a:t>
            </a:r>
          </a:p>
          <a:p>
            <a:r>
              <a:rPr lang="en-US" baseline="0" dirty="0" smtClean="0"/>
              <a:t>5500 adolescents in a longitudinal quasi-experimental design in three rural and urban South African provinces</a:t>
            </a:r>
          </a:p>
          <a:p>
            <a:r>
              <a:rPr lang="en-US" baseline="0" dirty="0" smtClean="0"/>
              <a:t>3 adolescent advisory groups: SA, Uganda, Sierra Leone, over 10 years. </a:t>
            </a:r>
          </a:p>
          <a:p>
            <a:r>
              <a:rPr lang="en-US" baseline="0" dirty="0" smtClean="0"/>
              <a:t>We will focus on new findings from the 1000 adolescents living with HIV</a:t>
            </a:r>
            <a:endParaRPr lang="en-US" dirty="0" smtClean="0"/>
          </a:p>
        </p:txBody>
      </p:sp>
      <p:sp>
        <p:nvSpPr>
          <p:cNvPr id="4" name="Slide Number Placeholder 3"/>
          <p:cNvSpPr>
            <a:spLocks noGrp="1"/>
          </p:cNvSpPr>
          <p:nvPr>
            <p:ph type="sldNum" sz="quarter" idx="10"/>
          </p:nvPr>
        </p:nvSpPr>
        <p:spPr/>
        <p:txBody>
          <a:bodyPr/>
          <a:lstStyle/>
          <a:p>
            <a:fld id="{8F8785FA-2C30-9C4C-817E-220C2FCE28B7}" type="slidenum">
              <a:rPr lang="en-US" smtClean="0"/>
              <a:t>5</a:t>
            </a:fld>
            <a:endParaRPr lang="en-US"/>
          </a:p>
        </p:txBody>
      </p:sp>
    </p:spTree>
    <p:extLst>
      <p:ext uri="{BB962C8B-B14F-4D97-AF65-F5344CB8AC3E}">
        <p14:creationId xmlns:p14="http://schemas.microsoft.com/office/powerpoint/2010/main" val="177546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often focus on health outcomes for ALHIV </a:t>
            </a:r>
            <a:r>
              <a:rPr lang="mr-IN" dirty="0" smtClean="0"/>
              <a:t>–</a:t>
            </a:r>
            <a:r>
              <a:rPr lang="en-US" dirty="0" smtClean="0"/>
              <a:t> and this is absolutely</a:t>
            </a:r>
            <a:r>
              <a:rPr lang="en-US" baseline="0" dirty="0" smtClean="0"/>
              <a:t> </a:t>
            </a:r>
            <a:r>
              <a:rPr lang="en-US" dirty="0" smtClean="0"/>
              <a:t>understandable.</a:t>
            </a:r>
            <a:endParaRPr lang="en-US" baseline="0" dirty="0" smtClean="0"/>
          </a:p>
          <a:p>
            <a:r>
              <a:rPr lang="en-US" baseline="0" dirty="0" smtClean="0"/>
              <a:t>2-year adherence rates of 29%, viral load failure 42%</a:t>
            </a:r>
          </a:p>
          <a:p>
            <a:r>
              <a:rPr lang="en-US" baseline="0" dirty="0" smtClean="0"/>
              <a:t>BUT the evidence shows that the predictors of these health outcomes are not only in clinical care but span the SDGs: violence, poverty</a:t>
            </a:r>
          </a:p>
          <a:p>
            <a:endParaRPr lang="en-US" dirty="0"/>
          </a:p>
        </p:txBody>
      </p:sp>
      <p:sp>
        <p:nvSpPr>
          <p:cNvPr id="4" name="Slide Number Placeholder 3"/>
          <p:cNvSpPr>
            <a:spLocks noGrp="1"/>
          </p:cNvSpPr>
          <p:nvPr>
            <p:ph type="sldNum" sz="quarter" idx="10"/>
          </p:nvPr>
        </p:nvSpPr>
        <p:spPr/>
        <p:txBody>
          <a:bodyPr/>
          <a:lstStyle/>
          <a:p>
            <a:fld id="{CDA4EFFB-482F-874C-BC8D-851D16841E43}" type="slidenum">
              <a:rPr lang="en-US" smtClean="0"/>
              <a:t>6</a:t>
            </a:fld>
            <a:endParaRPr lang="en-US"/>
          </a:p>
        </p:txBody>
      </p:sp>
    </p:spTree>
    <p:extLst>
      <p:ext uri="{BB962C8B-B14F-4D97-AF65-F5344CB8AC3E}">
        <p14:creationId xmlns:p14="http://schemas.microsoft.com/office/powerpoint/2010/main" val="26443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see that for adolescents, living with HIV interacts with other vulnerabilities to increase risks across multiple SDGs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new data from 2018 shows that being HIV+ and an adolescent mother results in a fourfold increase in school dropout </a:t>
            </a:r>
            <a:r>
              <a:rPr lang="mr-IN" baseline="0" dirty="0" smtClean="0"/>
              <a:t>–</a:t>
            </a:r>
            <a:r>
              <a:rPr lang="en-US" baseline="0" dirty="0" smtClean="0"/>
              <a:t> from 10% to 45%</a:t>
            </a:r>
            <a:endParaRPr lang="en-US" dirty="0" smtClean="0"/>
          </a:p>
          <a:p>
            <a:r>
              <a:rPr lang="en-US" baseline="0" dirty="0" smtClean="0"/>
              <a:t>And a 6-fold increase in age-disparate sex </a:t>
            </a:r>
            <a:r>
              <a:rPr lang="mr-IN" baseline="0" dirty="0" smtClean="0"/>
              <a:t>–</a:t>
            </a:r>
            <a:r>
              <a:rPr lang="en-US" baseline="0" dirty="0" smtClean="0"/>
              <a:t> from 4% to 27%</a:t>
            </a:r>
          </a:p>
        </p:txBody>
      </p:sp>
      <p:sp>
        <p:nvSpPr>
          <p:cNvPr id="4" name="Slide Number Placeholder 3"/>
          <p:cNvSpPr>
            <a:spLocks noGrp="1"/>
          </p:cNvSpPr>
          <p:nvPr>
            <p:ph type="sldNum" sz="quarter" idx="10"/>
          </p:nvPr>
        </p:nvSpPr>
        <p:spPr/>
        <p:txBody>
          <a:bodyPr/>
          <a:lstStyle/>
          <a:p>
            <a:fld id="{8F8785FA-2C30-9C4C-817E-220C2FCE28B7}" type="slidenum">
              <a:rPr lang="en-US" smtClean="0"/>
              <a:t>7</a:t>
            </a:fld>
            <a:endParaRPr lang="en-US"/>
          </a:p>
        </p:txBody>
      </p:sp>
    </p:spTree>
    <p:extLst>
      <p:ext uri="{BB962C8B-B14F-4D97-AF65-F5344CB8AC3E}">
        <p14:creationId xmlns:p14="http://schemas.microsoft.com/office/powerpoint/2010/main" val="92235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 that access to </a:t>
            </a:r>
            <a:r>
              <a:rPr lang="en-US" baseline="0" dirty="0" smtClean="0"/>
              <a:t>provisions across the SDGs can directly increase the chances of survival for adolescents living with HIV. </a:t>
            </a:r>
          </a:p>
          <a:p>
            <a:r>
              <a:rPr lang="en-US" baseline="0" dirty="0" smtClean="0"/>
              <a:t>This graph shows rates of viral failure or pulmonary tuberculosis, by access to SGD-aligned provisions such as social protection, employment and violence </a:t>
            </a:r>
            <a:r>
              <a:rPr lang="en-US" baseline="0" dirty="0" err="1" smtClean="0"/>
              <a:t>orevention</a:t>
            </a:r>
            <a:endParaRPr lang="en-US" baseline="0" dirty="0" smtClean="0"/>
          </a:p>
          <a:p>
            <a:r>
              <a:rPr lang="en-US" baseline="0" dirty="0" smtClean="0"/>
              <a:t>We see that survival risks for adolescents living with HIV go down from 51% with none of the SDG provisions, to 13% with four. </a:t>
            </a:r>
          </a:p>
        </p:txBody>
      </p:sp>
      <p:sp>
        <p:nvSpPr>
          <p:cNvPr id="4" name="Slide Number Placeholder 3"/>
          <p:cNvSpPr>
            <a:spLocks noGrp="1"/>
          </p:cNvSpPr>
          <p:nvPr>
            <p:ph type="sldNum" sz="quarter" idx="10"/>
          </p:nvPr>
        </p:nvSpPr>
        <p:spPr/>
        <p:txBody>
          <a:bodyPr/>
          <a:lstStyle/>
          <a:p>
            <a:fld id="{8F8785FA-2C30-9C4C-817E-220C2FCE28B7}" type="slidenum">
              <a:rPr lang="en-US" smtClean="0"/>
              <a:t>8</a:t>
            </a:fld>
            <a:endParaRPr lang="en-US"/>
          </a:p>
        </p:txBody>
      </p:sp>
    </p:spTree>
    <p:extLst>
      <p:ext uri="{BB962C8B-B14F-4D97-AF65-F5344CB8AC3E}">
        <p14:creationId xmlns:p14="http://schemas.microsoft.com/office/powerpoint/2010/main" val="103050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also see that even when we</a:t>
            </a:r>
            <a:r>
              <a:rPr lang="en-US" baseline="0" dirty="0" smtClean="0"/>
              <a:t> look at clinical predictors of clinical outcomes </a:t>
            </a:r>
          </a:p>
          <a:p>
            <a:r>
              <a:rPr lang="en-US" baseline="0" dirty="0" smtClean="0"/>
              <a:t>That adding components from other SDGs leads to greater impact. </a:t>
            </a:r>
          </a:p>
          <a:p>
            <a:r>
              <a:rPr lang="en-US" baseline="0" dirty="0" smtClean="0"/>
              <a:t>So here we see key clinical predictors of retention in care </a:t>
            </a:r>
            <a:r>
              <a:rPr lang="mr-IN" baseline="0" dirty="0" smtClean="0"/>
              <a:t>–</a:t>
            </a:r>
            <a:r>
              <a:rPr lang="en-US" baseline="0" dirty="0" smtClean="0"/>
              <a:t> sufficient stocks of ART, healthcare staff time and kindness</a:t>
            </a:r>
          </a:p>
          <a:p>
            <a:r>
              <a:rPr lang="en-US" baseline="0" dirty="0" smtClean="0"/>
              <a:t>But when we add in poverty-related predictors of enough money for transport to clinics (SDG1) and  family accompaniment to clinic (SDG 16)</a:t>
            </a:r>
          </a:p>
          <a:p>
            <a:r>
              <a:rPr lang="en-US" baseline="0" dirty="0" smtClean="0"/>
              <a:t>We see that the combination has a far greater impact </a:t>
            </a:r>
          </a:p>
          <a:p>
            <a:r>
              <a:rPr lang="en-US" baseline="0" dirty="0" smtClean="0"/>
              <a:t>With none of these factors adolescents living with HIV have a 3% chance of retention in care, </a:t>
            </a:r>
          </a:p>
          <a:p>
            <a:r>
              <a:rPr lang="en-US" baseline="0" dirty="0" smtClean="0"/>
              <a:t>With all 5 STACK factors, they have a 70% chance. </a:t>
            </a:r>
            <a:endParaRPr lang="en-US" dirty="0"/>
          </a:p>
        </p:txBody>
      </p:sp>
      <p:sp>
        <p:nvSpPr>
          <p:cNvPr id="4" name="Slide Number Placeholder 3"/>
          <p:cNvSpPr>
            <a:spLocks noGrp="1"/>
          </p:cNvSpPr>
          <p:nvPr>
            <p:ph type="sldNum" sz="quarter" idx="10"/>
          </p:nvPr>
        </p:nvSpPr>
        <p:spPr/>
        <p:txBody>
          <a:bodyPr/>
          <a:lstStyle/>
          <a:p>
            <a:fld id="{CDA4EFFB-482F-874C-BC8D-851D16841E43}" type="slidenum">
              <a:rPr lang="en-US" smtClean="0"/>
              <a:t>9</a:t>
            </a:fld>
            <a:endParaRPr lang="en-US"/>
          </a:p>
        </p:txBody>
      </p:sp>
    </p:spTree>
    <p:extLst>
      <p:ext uri="{BB962C8B-B14F-4D97-AF65-F5344CB8AC3E}">
        <p14:creationId xmlns:p14="http://schemas.microsoft.com/office/powerpoint/2010/main" val="17328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90784BE-2571-7B4A-ACDE-FE6343DBC02E}"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0784BE-2571-7B4A-ACDE-FE6343DBC02E}"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0784BE-2571-7B4A-ACDE-FE6343DBC02E}"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0784BE-2571-7B4A-ACDE-FE6343DBC02E}"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784BE-2571-7B4A-ACDE-FE6343DBC02E}"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0784BE-2571-7B4A-ACDE-FE6343DBC02E}" type="datetimeFigureOut">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90784BE-2571-7B4A-ACDE-FE6343DBC02E}" type="datetimeFigureOut">
              <a:rPr lang="en-US" smtClean="0"/>
              <a:t>7/25/2018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90784BE-2571-7B4A-ACDE-FE6343DBC02E}" type="datetimeFigureOut">
              <a:rPr lang="en-US" smtClean="0"/>
              <a:t>7/25/2018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784BE-2571-7B4A-ACDE-FE6343DBC02E}" type="datetimeFigureOut">
              <a:rPr lang="en-US" smtClean="0"/>
              <a:t>7/25/2018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784BE-2571-7B4A-ACDE-FE6343DBC02E}" type="datetimeFigureOut">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784BE-2571-7B4A-ACDE-FE6343DBC02E}" type="datetimeFigureOut">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DA9B3D-BE0D-7F43-A512-278BC7B66BF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784BE-2571-7B4A-ACDE-FE6343DBC02E}" type="datetimeFigureOut">
              <a:rPr lang="en-US" smtClean="0"/>
              <a:t>7/25/2018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A9B3D-BE0D-7F43-A512-278BC7B66BF6}" type="slidenum">
              <a:rPr lang="en-US" smtClean="0"/>
              <a:t>‹#›</a:t>
            </a:fld>
            <a:endParaRPr lang="en-US"/>
          </a:p>
        </p:txBody>
      </p:sp>
    </p:spTree>
    <p:extLst>
      <p:ext uri="{BB962C8B-B14F-4D97-AF65-F5344CB8AC3E}">
        <p14:creationId xmlns:p14="http://schemas.microsoft.com/office/powerpoint/2010/main" val="1380140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jpeg"/><Relationship Id="rId3" Type="http://schemas.openxmlformats.org/officeDocument/2006/relationships/hyperlink" Target="http://www.nrf.ac.za/" TargetMode="External"/><Relationship Id="rId21" Type="http://schemas.openxmlformats.org/officeDocument/2006/relationships/image" Target="../media/image23.png"/><Relationship Id="rId34" Type="http://schemas.openxmlformats.org/officeDocument/2006/relationships/image" Target="../media/image35.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gif"/><Relationship Id="rId25" Type="http://schemas.openxmlformats.org/officeDocument/2006/relationships/image" Target="../media/image27.png"/><Relationship Id="rId33" Type="http://schemas.openxmlformats.org/officeDocument/2006/relationships/image" Target="../media/image34.tiff"/><Relationship Id="rId38" Type="http://schemas.openxmlformats.org/officeDocument/2006/relationships/image" Target="../media/image39.jp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8.tiff"/><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3.png"/><Relationship Id="rId37" Type="http://schemas.openxmlformats.org/officeDocument/2006/relationships/image" Target="../media/image38.jp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29.jpeg"/><Relationship Id="rId36" Type="http://schemas.openxmlformats.org/officeDocument/2006/relationships/image" Target="../media/image37.tiff"/><Relationship Id="rId10" Type="http://schemas.openxmlformats.org/officeDocument/2006/relationships/image" Target="../media/image12.png"/><Relationship Id="rId19" Type="http://schemas.openxmlformats.org/officeDocument/2006/relationships/image" Target="../media/image21.jpg"/><Relationship Id="rId31"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4.png"/><Relationship Id="rId27" Type="http://schemas.openxmlformats.org/officeDocument/2006/relationships/hyperlink" Target="http://www.eseb2009.it/adminupload/image/Oxford_University_press_Sfondo%20_Blu.jpeg" TargetMode="External"/><Relationship Id="rId30" Type="http://schemas.openxmlformats.org/officeDocument/2006/relationships/image" Target="../media/image31.jpeg"/><Relationship Id="rId35" Type="http://schemas.openxmlformats.org/officeDocument/2006/relationships/image" Target="../media/image36.tiff"/></Relationships>
</file>

<file path=ppt/slides/_rels/slide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221893" y="407851"/>
            <a:ext cx="5667810" cy="4524315"/>
          </a:xfrm>
          <a:prstGeom prst="rect">
            <a:avLst/>
          </a:prstGeom>
          <a:noFill/>
        </p:spPr>
        <p:txBody>
          <a:bodyPr wrap="square" rtlCol="0">
            <a:spAutoFit/>
          </a:bodyPr>
          <a:lstStyle/>
          <a:p>
            <a:r>
              <a:rPr lang="en-US" sz="3200" b="1" dirty="0" smtClean="0">
                <a:solidFill>
                  <a:schemeClr val="bg1"/>
                </a:solidFill>
              </a:rPr>
              <a:t>INNOVATIVE SOLUTIONS</a:t>
            </a:r>
          </a:p>
          <a:p>
            <a:r>
              <a:rPr lang="en-US" sz="3200" b="1" dirty="0" smtClean="0">
                <a:solidFill>
                  <a:schemeClr val="bg1"/>
                </a:solidFill>
              </a:rPr>
              <a:t>FOR ADOLESCENTS </a:t>
            </a:r>
          </a:p>
          <a:p>
            <a:r>
              <a:rPr lang="en-US" sz="3200" b="1" dirty="0" smtClean="0">
                <a:solidFill>
                  <a:schemeClr val="bg1"/>
                </a:solidFill>
              </a:rPr>
              <a:t>LIVING WITH HIV</a:t>
            </a:r>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a:p>
            <a:endParaRPr lang="en-US" sz="2400" dirty="0" smtClean="0">
              <a:solidFill>
                <a:schemeClr val="bg1"/>
              </a:solidFill>
            </a:endParaRPr>
          </a:p>
          <a:p>
            <a:endParaRPr lang="en-US" sz="2400" dirty="0" smtClean="0">
              <a:solidFill>
                <a:schemeClr val="bg1"/>
              </a:solidFill>
            </a:endParaRPr>
          </a:p>
          <a:p>
            <a:r>
              <a:rPr lang="en-US" sz="2400" b="1" dirty="0" smtClean="0">
                <a:solidFill>
                  <a:schemeClr val="bg1"/>
                </a:solidFill>
              </a:rPr>
              <a:t>Professor Lucie Cluver</a:t>
            </a:r>
          </a:p>
          <a:p>
            <a:r>
              <a:rPr lang="en-US" sz="2400" b="1" dirty="0" smtClean="0">
                <a:solidFill>
                  <a:schemeClr val="bg1"/>
                </a:solidFill>
              </a:rPr>
              <a:t>Oxford University/University of Cape Town</a:t>
            </a:r>
          </a:p>
          <a:p>
            <a:endParaRPr lang="en-US" sz="2400" b="1" dirty="0"/>
          </a:p>
          <a:p>
            <a:endParaRPr lang="en-US" sz="2400" dirty="0"/>
          </a:p>
        </p:txBody>
      </p:sp>
      <p:grpSp>
        <p:nvGrpSpPr>
          <p:cNvPr id="10" name="Group 9"/>
          <p:cNvGrpSpPr>
            <a:grpSpLocks noChangeAspect="1"/>
          </p:cNvGrpSpPr>
          <p:nvPr/>
        </p:nvGrpSpPr>
        <p:grpSpPr>
          <a:xfrm>
            <a:off x="233749" y="3916308"/>
            <a:ext cx="2565488" cy="2420602"/>
            <a:chOff x="68396" y="2061960"/>
            <a:chExt cx="4929432" cy="4651043"/>
          </a:xfrm>
        </p:grpSpPr>
        <p:grpSp>
          <p:nvGrpSpPr>
            <p:cNvPr id="11" name="Group 10"/>
            <p:cNvGrpSpPr/>
            <p:nvPr/>
          </p:nvGrpSpPr>
          <p:grpSpPr>
            <a:xfrm>
              <a:off x="68396" y="3833003"/>
              <a:ext cx="2880000" cy="2880000"/>
              <a:chOff x="4335097" y="5644363"/>
              <a:chExt cx="2880000" cy="2880000"/>
            </a:xfrm>
            <a:scene3d>
              <a:camera prst="isometricLeftDown"/>
              <a:lightRig rig="threePt" dir="t"/>
            </a:scene3d>
          </p:grpSpPr>
          <p:sp>
            <p:nvSpPr>
              <p:cNvPr id="18" name="Rectangle 17"/>
              <p:cNvSpPr>
                <a:spLocks noChangeAspect="1"/>
              </p:cNvSpPr>
              <p:nvPr/>
            </p:nvSpPr>
            <p:spPr>
              <a:xfrm>
                <a:off x="4335097" y="5644363"/>
                <a:ext cx="2880000" cy="2880000"/>
              </a:xfrm>
              <a:prstGeom prst="rect">
                <a:avLst/>
              </a:prstGeom>
              <a:solidFill>
                <a:srgbClr val="90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clrChange>
                  <a:clrFrom>
                    <a:srgbClr val="8F1838"/>
                  </a:clrFrom>
                  <a:clrTo>
                    <a:srgbClr val="8F1838">
                      <a:alpha val="0"/>
                    </a:srgbClr>
                  </a:clrTo>
                </a:clrChange>
                <a:extLst>
                  <a:ext uri="{28A0092B-C50C-407E-A947-70E740481C1C}">
                    <a14:useLocalDpi xmlns:a14="http://schemas.microsoft.com/office/drawing/2010/main" val="0"/>
                  </a:ext>
                </a:extLst>
              </a:blip>
              <a:srcRect l="20450" t="32390" r="20264" b="6481"/>
              <a:stretch/>
            </p:blipFill>
            <p:spPr>
              <a:xfrm>
                <a:off x="4853914" y="6134554"/>
                <a:ext cx="1842367" cy="1899619"/>
              </a:xfrm>
              <a:prstGeom prst="rect">
                <a:avLst/>
              </a:prstGeom>
            </p:spPr>
          </p:pic>
        </p:grpSp>
        <p:grpSp>
          <p:nvGrpSpPr>
            <p:cNvPr id="12" name="Group 11"/>
            <p:cNvGrpSpPr/>
            <p:nvPr/>
          </p:nvGrpSpPr>
          <p:grpSpPr>
            <a:xfrm>
              <a:off x="1090771" y="2061960"/>
              <a:ext cx="2880000" cy="2880000"/>
              <a:chOff x="4349689" y="5635560"/>
              <a:chExt cx="2880000" cy="2880000"/>
            </a:xfrm>
            <a:scene3d>
              <a:camera prst="isometricTopUp"/>
              <a:lightRig rig="threePt" dir="t"/>
            </a:scene3d>
          </p:grpSpPr>
          <p:sp>
            <p:nvSpPr>
              <p:cNvPr id="16" name="Rectangle 15"/>
              <p:cNvSpPr>
                <a:spLocks noChangeAspect="1"/>
              </p:cNvSpPr>
              <p:nvPr/>
            </p:nvSpPr>
            <p:spPr>
              <a:xfrm>
                <a:off x="4349689" y="5635560"/>
                <a:ext cx="2880000" cy="2880000"/>
              </a:xfrm>
              <a:prstGeom prst="rect">
                <a:avLst/>
              </a:prstGeom>
              <a:solidFill>
                <a:srgbClr val="902538"/>
              </a:solidFill>
              <a:ln>
                <a:solidFill>
                  <a:srgbClr val="902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a:clrChange>
                  <a:clrFrom>
                    <a:srgbClr val="8F1838"/>
                  </a:clrFrom>
                  <a:clrTo>
                    <a:srgbClr val="8F1838">
                      <a:alpha val="0"/>
                    </a:srgbClr>
                  </a:clrTo>
                </a:clrChange>
                <a:extLst>
                  <a:ext uri="{28A0092B-C50C-407E-A947-70E740481C1C}">
                    <a14:useLocalDpi xmlns:a14="http://schemas.microsoft.com/office/drawing/2010/main" val="0"/>
                  </a:ext>
                </a:extLst>
              </a:blip>
              <a:srcRect l="20450" t="32390" r="20264" b="6481"/>
              <a:stretch/>
            </p:blipFill>
            <p:spPr>
              <a:xfrm>
                <a:off x="4853914" y="6134554"/>
                <a:ext cx="1842367" cy="1899619"/>
              </a:xfrm>
              <a:prstGeom prst="rect">
                <a:avLst/>
              </a:prstGeom>
            </p:spPr>
          </p:pic>
        </p:grpSp>
        <p:grpSp>
          <p:nvGrpSpPr>
            <p:cNvPr id="13" name="Group 12"/>
            <p:cNvGrpSpPr/>
            <p:nvPr/>
          </p:nvGrpSpPr>
          <p:grpSpPr>
            <a:xfrm>
              <a:off x="2117828" y="3833003"/>
              <a:ext cx="2880000" cy="2880000"/>
              <a:chOff x="4335097" y="5644363"/>
              <a:chExt cx="2880000" cy="2880000"/>
            </a:xfrm>
            <a:scene3d>
              <a:camera prst="isometricRightUp"/>
              <a:lightRig rig="threePt" dir="t"/>
            </a:scene3d>
          </p:grpSpPr>
          <p:sp>
            <p:nvSpPr>
              <p:cNvPr id="14" name="Rectangle 13"/>
              <p:cNvSpPr>
                <a:spLocks noChangeAspect="1"/>
              </p:cNvSpPr>
              <p:nvPr/>
            </p:nvSpPr>
            <p:spPr>
              <a:xfrm>
                <a:off x="4335097" y="5644363"/>
                <a:ext cx="2880000" cy="2880000"/>
              </a:xfrm>
              <a:prstGeom prst="rect">
                <a:avLst/>
              </a:prstGeom>
              <a:solidFill>
                <a:srgbClr val="90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clrChange>
                  <a:clrFrom>
                    <a:srgbClr val="8F1838"/>
                  </a:clrFrom>
                  <a:clrTo>
                    <a:srgbClr val="8F1838">
                      <a:alpha val="0"/>
                    </a:srgbClr>
                  </a:clrTo>
                </a:clrChange>
                <a:extLst>
                  <a:ext uri="{28A0092B-C50C-407E-A947-70E740481C1C}">
                    <a14:useLocalDpi xmlns:a14="http://schemas.microsoft.com/office/drawing/2010/main" val="0"/>
                  </a:ext>
                </a:extLst>
              </a:blip>
              <a:srcRect l="20450" t="32390" r="20264" b="6481"/>
              <a:stretch/>
            </p:blipFill>
            <p:spPr>
              <a:xfrm>
                <a:off x="4853914" y="6134554"/>
                <a:ext cx="1842367" cy="1899619"/>
              </a:xfrm>
              <a:prstGeom prst="rect">
                <a:avLst/>
              </a:prstGeom>
            </p:spPr>
          </p:pic>
        </p:grpSp>
      </p:grpSp>
      <p:grpSp>
        <p:nvGrpSpPr>
          <p:cNvPr id="20" name="Group 19"/>
          <p:cNvGrpSpPr>
            <a:grpSpLocks noChangeAspect="1"/>
          </p:cNvGrpSpPr>
          <p:nvPr/>
        </p:nvGrpSpPr>
        <p:grpSpPr>
          <a:xfrm>
            <a:off x="526688" y="2713037"/>
            <a:ext cx="2554390" cy="2424869"/>
            <a:chOff x="5277759" y="1873281"/>
            <a:chExt cx="4925895" cy="4676128"/>
          </a:xfrm>
        </p:grpSpPr>
        <p:grpSp>
          <p:nvGrpSpPr>
            <p:cNvPr id="21" name="Group 20"/>
            <p:cNvGrpSpPr/>
            <p:nvPr/>
          </p:nvGrpSpPr>
          <p:grpSpPr>
            <a:xfrm>
              <a:off x="5277759" y="3662496"/>
              <a:ext cx="2880000" cy="2880000"/>
              <a:chOff x="5277759" y="3662496"/>
              <a:chExt cx="2880000" cy="2880000"/>
            </a:xfrm>
            <a:scene3d>
              <a:camera prst="isometricLeftDown"/>
              <a:lightRig rig="threePt" dir="t"/>
            </a:scene3d>
          </p:grpSpPr>
          <p:sp>
            <p:nvSpPr>
              <p:cNvPr id="28" name="Rectangle 27"/>
              <p:cNvSpPr>
                <a:spLocks noChangeAspect="1"/>
              </p:cNvSpPr>
              <p:nvPr/>
            </p:nvSpPr>
            <p:spPr>
              <a:xfrm>
                <a:off x="5277759" y="3662496"/>
                <a:ext cx="2880000" cy="2880000"/>
              </a:xfrm>
              <a:prstGeom prst="rect">
                <a:avLst/>
              </a:prstGeom>
              <a:solidFill>
                <a:srgbClr val="18558B"/>
              </a:solidFill>
              <a:ln>
                <a:solidFill>
                  <a:srgbClr val="185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20820" t="41094" r="22751" b="6481"/>
              <a:stretch/>
            </p:blipFill>
            <p:spPr>
              <a:xfrm>
                <a:off x="5645060" y="4105917"/>
                <a:ext cx="2145398" cy="1993159"/>
              </a:xfrm>
              <a:prstGeom prst="rect">
                <a:avLst/>
              </a:prstGeom>
            </p:spPr>
          </p:pic>
        </p:grpSp>
        <p:grpSp>
          <p:nvGrpSpPr>
            <p:cNvPr id="22" name="Group 21"/>
            <p:cNvGrpSpPr/>
            <p:nvPr/>
          </p:nvGrpSpPr>
          <p:grpSpPr>
            <a:xfrm>
              <a:off x="7323654" y="3669409"/>
              <a:ext cx="2880000" cy="2880000"/>
              <a:chOff x="5277759" y="3676999"/>
              <a:chExt cx="2880000" cy="2880000"/>
            </a:xfrm>
            <a:scene3d>
              <a:camera prst="isometricRightUp"/>
              <a:lightRig rig="threePt" dir="t"/>
            </a:scene3d>
          </p:grpSpPr>
          <p:sp>
            <p:nvSpPr>
              <p:cNvPr id="26" name="Rectangle 25"/>
              <p:cNvSpPr>
                <a:spLocks noChangeAspect="1"/>
              </p:cNvSpPr>
              <p:nvPr/>
            </p:nvSpPr>
            <p:spPr>
              <a:xfrm>
                <a:off x="5277759" y="3676999"/>
                <a:ext cx="2880000" cy="2880000"/>
              </a:xfrm>
              <a:prstGeom prst="rect">
                <a:avLst/>
              </a:prstGeom>
              <a:solidFill>
                <a:srgbClr val="18558B"/>
              </a:solidFill>
              <a:ln>
                <a:solidFill>
                  <a:srgbClr val="185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20820" t="41094" r="22751" b="6481"/>
              <a:stretch/>
            </p:blipFill>
            <p:spPr>
              <a:xfrm>
                <a:off x="5645060" y="4105917"/>
                <a:ext cx="2145398" cy="1993159"/>
              </a:xfrm>
              <a:prstGeom prst="rect">
                <a:avLst/>
              </a:prstGeom>
            </p:spPr>
          </p:pic>
        </p:grpSp>
        <p:grpSp>
          <p:nvGrpSpPr>
            <p:cNvPr id="23" name="Group 22"/>
            <p:cNvGrpSpPr/>
            <p:nvPr/>
          </p:nvGrpSpPr>
          <p:grpSpPr>
            <a:xfrm>
              <a:off x="6296615" y="1873281"/>
              <a:ext cx="2880000" cy="2880000"/>
              <a:chOff x="5292262" y="3652345"/>
              <a:chExt cx="2880000" cy="2880000"/>
            </a:xfrm>
            <a:scene3d>
              <a:camera prst="isometricTopUp"/>
              <a:lightRig rig="threePt" dir="t"/>
            </a:scene3d>
          </p:grpSpPr>
          <p:sp>
            <p:nvSpPr>
              <p:cNvPr id="24" name="Rectangle 23"/>
              <p:cNvSpPr>
                <a:spLocks noChangeAspect="1"/>
              </p:cNvSpPr>
              <p:nvPr/>
            </p:nvSpPr>
            <p:spPr>
              <a:xfrm>
                <a:off x="5292262" y="3652345"/>
                <a:ext cx="2880000" cy="2880000"/>
              </a:xfrm>
              <a:prstGeom prst="rect">
                <a:avLst/>
              </a:prstGeom>
              <a:solidFill>
                <a:srgbClr val="18558B"/>
              </a:solidFill>
              <a:ln>
                <a:solidFill>
                  <a:srgbClr val="185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0820" t="41094" r="22751" b="6481"/>
              <a:stretch/>
            </p:blipFill>
            <p:spPr>
              <a:xfrm>
                <a:off x="5645060" y="4105917"/>
                <a:ext cx="2145398" cy="1993159"/>
              </a:xfrm>
              <a:prstGeom prst="rect">
                <a:avLst/>
              </a:prstGeom>
            </p:spPr>
          </p:pic>
        </p:grpSp>
      </p:grpSp>
      <p:grpSp>
        <p:nvGrpSpPr>
          <p:cNvPr id="30" name="Group 29"/>
          <p:cNvGrpSpPr>
            <a:grpSpLocks noChangeAspect="1"/>
          </p:cNvGrpSpPr>
          <p:nvPr/>
        </p:nvGrpSpPr>
        <p:grpSpPr>
          <a:xfrm>
            <a:off x="259508" y="1249607"/>
            <a:ext cx="2566820" cy="2428806"/>
            <a:chOff x="6640818" y="1631761"/>
            <a:chExt cx="4927478" cy="4662535"/>
          </a:xfrm>
        </p:grpSpPr>
        <p:grpSp>
          <p:nvGrpSpPr>
            <p:cNvPr id="31" name="Group 30"/>
            <p:cNvGrpSpPr/>
            <p:nvPr/>
          </p:nvGrpSpPr>
          <p:grpSpPr>
            <a:xfrm>
              <a:off x="6640818" y="3414296"/>
              <a:ext cx="2880000" cy="2880000"/>
              <a:chOff x="6640818" y="3414296"/>
              <a:chExt cx="2880000" cy="2880000"/>
            </a:xfrm>
            <a:scene3d>
              <a:camera prst="isometricLeftDown"/>
              <a:lightRig rig="threePt" dir="t"/>
            </a:scene3d>
          </p:grpSpPr>
          <p:sp>
            <p:nvSpPr>
              <p:cNvPr id="38" name="Rectangle 37"/>
              <p:cNvSpPr>
                <a:spLocks noChangeAspect="1"/>
              </p:cNvSpPr>
              <p:nvPr/>
            </p:nvSpPr>
            <p:spPr>
              <a:xfrm>
                <a:off x="6640818" y="3414296"/>
                <a:ext cx="2880000" cy="2880000"/>
              </a:xfrm>
              <a:prstGeom prst="rect">
                <a:avLst/>
              </a:prstGeom>
              <a:solidFill>
                <a:srgbClr val="D3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rotWithShape="1">
              <a:blip r:embed="rId5">
                <a:clrChange>
                  <a:clrFrom>
                    <a:srgbClr val="D3A029"/>
                  </a:clrFrom>
                  <a:clrTo>
                    <a:srgbClr val="D3A029">
                      <a:alpha val="0"/>
                    </a:srgbClr>
                  </a:clrTo>
                </a:clrChange>
                <a:extLst>
                  <a:ext uri="{28A0092B-C50C-407E-A947-70E740481C1C}">
                    <a14:useLocalDpi xmlns:a14="http://schemas.microsoft.com/office/drawing/2010/main" val="0"/>
                  </a:ext>
                </a:extLst>
              </a:blip>
              <a:srcRect l="18413" t="37540" r="19815" b="8889"/>
              <a:stretch/>
            </p:blipFill>
            <p:spPr>
              <a:xfrm>
                <a:off x="7153718" y="4050280"/>
                <a:ext cx="1854200" cy="1608032"/>
              </a:xfrm>
              <a:prstGeom prst="rect">
                <a:avLst/>
              </a:prstGeom>
            </p:spPr>
          </p:pic>
        </p:grpSp>
        <p:grpSp>
          <p:nvGrpSpPr>
            <p:cNvPr id="32" name="Group 31"/>
            <p:cNvGrpSpPr/>
            <p:nvPr/>
          </p:nvGrpSpPr>
          <p:grpSpPr>
            <a:xfrm>
              <a:off x="8688296" y="3414296"/>
              <a:ext cx="2880000" cy="2880000"/>
              <a:chOff x="6640818" y="3414296"/>
              <a:chExt cx="2880000" cy="2880000"/>
            </a:xfrm>
            <a:scene3d>
              <a:camera prst="isometricRightUp"/>
              <a:lightRig rig="threePt" dir="t"/>
            </a:scene3d>
          </p:grpSpPr>
          <p:sp>
            <p:nvSpPr>
              <p:cNvPr id="36" name="Rectangle 35"/>
              <p:cNvSpPr>
                <a:spLocks noChangeAspect="1"/>
              </p:cNvSpPr>
              <p:nvPr/>
            </p:nvSpPr>
            <p:spPr>
              <a:xfrm>
                <a:off x="6640818" y="3414296"/>
                <a:ext cx="2880000" cy="2880000"/>
              </a:xfrm>
              <a:prstGeom prst="rect">
                <a:avLst/>
              </a:prstGeom>
              <a:solidFill>
                <a:srgbClr val="D3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rotWithShape="1">
              <a:blip r:embed="rId5">
                <a:clrChange>
                  <a:clrFrom>
                    <a:srgbClr val="D3A029"/>
                  </a:clrFrom>
                  <a:clrTo>
                    <a:srgbClr val="D3A029">
                      <a:alpha val="0"/>
                    </a:srgbClr>
                  </a:clrTo>
                </a:clrChange>
                <a:extLst>
                  <a:ext uri="{28A0092B-C50C-407E-A947-70E740481C1C}">
                    <a14:useLocalDpi xmlns:a14="http://schemas.microsoft.com/office/drawing/2010/main" val="0"/>
                  </a:ext>
                </a:extLst>
              </a:blip>
              <a:srcRect l="18413" t="37540" r="19815" b="8889"/>
              <a:stretch/>
            </p:blipFill>
            <p:spPr>
              <a:xfrm>
                <a:off x="7153718" y="4050280"/>
                <a:ext cx="1854200" cy="1608032"/>
              </a:xfrm>
              <a:prstGeom prst="rect">
                <a:avLst/>
              </a:prstGeom>
            </p:spPr>
          </p:pic>
        </p:grpSp>
        <p:grpSp>
          <p:nvGrpSpPr>
            <p:cNvPr id="33" name="Group 32"/>
            <p:cNvGrpSpPr/>
            <p:nvPr/>
          </p:nvGrpSpPr>
          <p:grpSpPr>
            <a:xfrm>
              <a:off x="7651720" y="1631761"/>
              <a:ext cx="2880000" cy="2880000"/>
              <a:chOff x="6616275" y="3389753"/>
              <a:chExt cx="2880000" cy="2880000"/>
            </a:xfrm>
            <a:scene3d>
              <a:camera prst="isometricTopUp"/>
              <a:lightRig rig="threePt" dir="t"/>
            </a:scene3d>
          </p:grpSpPr>
          <p:sp>
            <p:nvSpPr>
              <p:cNvPr id="34" name="Rectangle 33"/>
              <p:cNvSpPr>
                <a:spLocks noChangeAspect="1"/>
              </p:cNvSpPr>
              <p:nvPr/>
            </p:nvSpPr>
            <p:spPr>
              <a:xfrm>
                <a:off x="6616275" y="3389753"/>
                <a:ext cx="2880000" cy="2880000"/>
              </a:xfrm>
              <a:prstGeom prst="rect">
                <a:avLst/>
              </a:prstGeom>
              <a:solidFill>
                <a:srgbClr val="D3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5">
                <a:clrChange>
                  <a:clrFrom>
                    <a:srgbClr val="D3A029"/>
                  </a:clrFrom>
                  <a:clrTo>
                    <a:srgbClr val="D3A029">
                      <a:alpha val="0"/>
                    </a:srgbClr>
                  </a:clrTo>
                </a:clrChange>
                <a:extLst>
                  <a:ext uri="{28A0092B-C50C-407E-A947-70E740481C1C}">
                    <a14:useLocalDpi xmlns:a14="http://schemas.microsoft.com/office/drawing/2010/main" val="0"/>
                  </a:ext>
                </a:extLst>
              </a:blip>
              <a:srcRect l="18413" t="37540" r="19815" b="8889"/>
              <a:stretch/>
            </p:blipFill>
            <p:spPr>
              <a:xfrm>
                <a:off x="7153718" y="4050280"/>
                <a:ext cx="1854200" cy="1608032"/>
              </a:xfrm>
              <a:prstGeom prst="rect">
                <a:avLst/>
              </a:prstGeom>
            </p:spPr>
          </p:pic>
        </p:grpSp>
      </p:grpSp>
      <p:grpSp>
        <p:nvGrpSpPr>
          <p:cNvPr id="50" name="Group 49"/>
          <p:cNvGrpSpPr>
            <a:grpSpLocks noChangeAspect="1"/>
          </p:cNvGrpSpPr>
          <p:nvPr/>
        </p:nvGrpSpPr>
        <p:grpSpPr>
          <a:xfrm>
            <a:off x="526688" y="85732"/>
            <a:ext cx="2504800" cy="2377938"/>
            <a:chOff x="4104363" y="367689"/>
            <a:chExt cx="4916989" cy="4667955"/>
          </a:xfrm>
        </p:grpSpPr>
        <p:grpSp>
          <p:nvGrpSpPr>
            <p:cNvPr id="51" name="Group 50"/>
            <p:cNvGrpSpPr/>
            <p:nvPr/>
          </p:nvGrpSpPr>
          <p:grpSpPr>
            <a:xfrm>
              <a:off x="4104363" y="2155644"/>
              <a:ext cx="2880000" cy="2880000"/>
              <a:chOff x="5274365" y="1858804"/>
              <a:chExt cx="2880000" cy="2880000"/>
            </a:xfrm>
            <a:scene3d>
              <a:camera prst="isometricLeftDown"/>
              <a:lightRig rig="threePt" dir="t"/>
            </a:scene3d>
          </p:grpSpPr>
          <p:sp>
            <p:nvSpPr>
              <p:cNvPr id="58" name="Rectangle 57"/>
              <p:cNvSpPr>
                <a:spLocks noChangeAspect="1"/>
              </p:cNvSpPr>
              <p:nvPr/>
            </p:nvSpPr>
            <p:spPr>
              <a:xfrm>
                <a:off x="5274365" y="1858804"/>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rotWithShape="1">
              <a:blip r:embed="rId6">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nvGrpSpPr>
            <p:cNvPr id="52" name="Group 51"/>
            <p:cNvGrpSpPr/>
            <p:nvPr/>
          </p:nvGrpSpPr>
          <p:grpSpPr>
            <a:xfrm>
              <a:off x="5129906" y="367689"/>
              <a:ext cx="2880000" cy="2880000"/>
              <a:chOff x="5288992" y="1844177"/>
              <a:chExt cx="2880000" cy="2880000"/>
            </a:xfrm>
            <a:scene3d>
              <a:camera prst="isometricTopUp"/>
              <a:lightRig rig="threePt" dir="t"/>
            </a:scene3d>
          </p:grpSpPr>
          <p:sp>
            <p:nvSpPr>
              <p:cNvPr id="56" name="Rectangle 55"/>
              <p:cNvSpPr>
                <a:spLocks noChangeAspect="1"/>
              </p:cNvSpPr>
              <p:nvPr/>
            </p:nvSpPr>
            <p:spPr>
              <a:xfrm>
                <a:off x="5288992" y="1844177"/>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rotWithShape="1">
              <a:blip r:embed="rId6">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nvGrpSpPr>
            <p:cNvPr id="53" name="Group 52"/>
            <p:cNvGrpSpPr/>
            <p:nvPr/>
          </p:nvGrpSpPr>
          <p:grpSpPr>
            <a:xfrm>
              <a:off x="6141352" y="2142392"/>
              <a:ext cx="2880000" cy="2880000"/>
              <a:chOff x="5274365" y="1858804"/>
              <a:chExt cx="2880000" cy="2880000"/>
            </a:xfrm>
            <a:scene3d>
              <a:camera prst="isometricRightUp"/>
              <a:lightRig rig="threePt" dir="t"/>
            </a:scene3d>
          </p:grpSpPr>
          <p:sp>
            <p:nvSpPr>
              <p:cNvPr id="54" name="Rectangle 53"/>
              <p:cNvSpPr>
                <a:spLocks noChangeAspect="1"/>
              </p:cNvSpPr>
              <p:nvPr/>
            </p:nvSpPr>
            <p:spPr>
              <a:xfrm>
                <a:off x="5274365" y="1858804"/>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6">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grpSp>
        <p:nvGrpSpPr>
          <p:cNvPr id="70" name="Group 69"/>
          <p:cNvGrpSpPr>
            <a:grpSpLocks noChangeAspect="1"/>
          </p:cNvGrpSpPr>
          <p:nvPr/>
        </p:nvGrpSpPr>
        <p:grpSpPr>
          <a:xfrm>
            <a:off x="6346328" y="4176006"/>
            <a:ext cx="2420070" cy="2286162"/>
            <a:chOff x="7310911" y="1967549"/>
            <a:chExt cx="4929285" cy="4656538"/>
          </a:xfrm>
        </p:grpSpPr>
        <p:grpSp>
          <p:nvGrpSpPr>
            <p:cNvPr id="71" name="Group 70"/>
            <p:cNvGrpSpPr/>
            <p:nvPr/>
          </p:nvGrpSpPr>
          <p:grpSpPr>
            <a:xfrm>
              <a:off x="7310911" y="3731011"/>
              <a:ext cx="2880000" cy="2880000"/>
              <a:chOff x="7310911" y="3731011"/>
              <a:chExt cx="2880000" cy="2880000"/>
            </a:xfrm>
            <a:scene3d>
              <a:camera prst="isometricLeftDown"/>
              <a:lightRig rig="threePt" dir="t"/>
            </a:scene3d>
          </p:grpSpPr>
          <p:sp>
            <p:nvSpPr>
              <p:cNvPr id="78" name="Rectangle 77"/>
              <p:cNvSpPr>
                <a:spLocks noChangeAspect="1"/>
              </p:cNvSpPr>
              <p:nvPr/>
            </p:nvSpPr>
            <p:spPr>
              <a:xfrm>
                <a:off x="7310911" y="3731011"/>
                <a:ext cx="2880000" cy="2880000"/>
              </a:xfrm>
              <a:prstGeom prst="rect">
                <a:avLst/>
              </a:prstGeom>
              <a:solidFill>
                <a:srgbClr val="C4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p:cNvPicPr>
                <a:picLocks noChangeAspect="1"/>
              </p:cNvPicPr>
              <p:nvPr/>
            </p:nvPicPr>
            <p:blipFill rotWithShape="1">
              <a:blip r:embed="rId7">
                <a:clrChange>
                  <a:clrFrom>
                    <a:srgbClr val="C31F33"/>
                  </a:clrFrom>
                  <a:clrTo>
                    <a:srgbClr val="C31F33">
                      <a:alpha val="0"/>
                    </a:srgbClr>
                  </a:clrTo>
                </a:clrChange>
                <a:extLst>
                  <a:ext uri="{28A0092B-C50C-407E-A947-70E740481C1C}">
                    <a14:useLocalDpi xmlns:a14="http://schemas.microsoft.com/office/drawing/2010/main" val="0"/>
                  </a:ext>
                </a:extLst>
              </a:blip>
              <a:srcRect l="17858" t="36032" r="17407" b="11111"/>
              <a:stretch/>
            </p:blipFill>
            <p:spPr>
              <a:xfrm>
                <a:off x="7806595" y="4411803"/>
                <a:ext cx="1859642" cy="1518417"/>
              </a:xfrm>
              <a:prstGeom prst="rect">
                <a:avLst/>
              </a:prstGeom>
            </p:spPr>
          </p:pic>
        </p:grpSp>
        <p:grpSp>
          <p:nvGrpSpPr>
            <p:cNvPr id="72" name="Group 71"/>
            <p:cNvGrpSpPr/>
            <p:nvPr/>
          </p:nvGrpSpPr>
          <p:grpSpPr>
            <a:xfrm>
              <a:off x="9360196" y="3744087"/>
              <a:ext cx="2880000" cy="2880000"/>
              <a:chOff x="7296416" y="3731011"/>
              <a:chExt cx="2880000" cy="2880000"/>
            </a:xfrm>
            <a:scene3d>
              <a:camera prst="isometricRightUp"/>
              <a:lightRig rig="threePt" dir="t"/>
            </a:scene3d>
          </p:grpSpPr>
          <p:sp>
            <p:nvSpPr>
              <p:cNvPr id="76" name="Rectangle 75"/>
              <p:cNvSpPr>
                <a:spLocks noChangeAspect="1"/>
              </p:cNvSpPr>
              <p:nvPr/>
            </p:nvSpPr>
            <p:spPr>
              <a:xfrm>
                <a:off x="7296416" y="3731011"/>
                <a:ext cx="2880000" cy="2880000"/>
              </a:xfrm>
              <a:prstGeom prst="rect">
                <a:avLst/>
              </a:prstGeom>
              <a:solidFill>
                <a:srgbClr val="C4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rotWithShape="1">
              <a:blip r:embed="rId7">
                <a:clrChange>
                  <a:clrFrom>
                    <a:srgbClr val="C31F33"/>
                  </a:clrFrom>
                  <a:clrTo>
                    <a:srgbClr val="C31F33">
                      <a:alpha val="0"/>
                    </a:srgbClr>
                  </a:clrTo>
                </a:clrChange>
                <a:extLst>
                  <a:ext uri="{28A0092B-C50C-407E-A947-70E740481C1C}">
                    <a14:useLocalDpi xmlns:a14="http://schemas.microsoft.com/office/drawing/2010/main" val="0"/>
                  </a:ext>
                </a:extLst>
              </a:blip>
              <a:srcRect l="17858" t="36032" r="17407" b="11111"/>
              <a:stretch/>
            </p:blipFill>
            <p:spPr>
              <a:xfrm>
                <a:off x="7806595" y="4411803"/>
                <a:ext cx="1859642" cy="1518417"/>
              </a:xfrm>
              <a:prstGeom prst="rect">
                <a:avLst/>
              </a:prstGeom>
            </p:spPr>
          </p:pic>
        </p:grpSp>
        <p:grpSp>
          <p:nvGrpSpPr>
            <p:cNvPr id="73" name="Group 72"/>
            <p:cNvGrpSpPr/>
            <p:nvPr/>
          </p:nvGrpSpPr>
          <p:grpSpPr>
            <a:xfrm>
              <a:off x="8328306" y="1967549"/>
              <a:ext cx="2880000" cy="2880000"/>
              <a:chOff x="7296416" y="3731011"/>
              <a:chExt cx="2880000" cy="2880000"/>
            </a:xfrm>
            <a:scene3d>
              <a:camera prst="isometricTopUp"/>
              <a:lightRig rig="threePt" dir="t"/>
            </a:scene3d>
          </p:grpSpPr>
          <p:sp>
            <p:nvSpPr>
              <p:cNvPr id="74" name="Rectangle 73"/>
              <p:cNvSpPr>
                <a:spLocks noChangeAspect="1"/>
              </p:cNvSpPr>
              <p:nvPr/>
            </p:nvSpPr>
            <p:spPr>
              <a:xfrm>
                <a:off x="7296416" y="3731011"/>
                <a:ext cx="2880000" cy="2880000"/>
              </a:xfrm>
              <a:prstGeom prst="rect">
                <a:avLst/>
              </a:prstGeom>
              <a:solidFill>
                <a:srgbClr val="C4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a:picLocks noChangeAspect="1"/>
              </p:cNvPicPr>
              <p:nvPr/>
            </p:nvPicPr>
            <p:blipFill rotWithShape="1">
              <a:blip r:embed="rId7">
                <a:clrChange>
                  <a:clrFrom>
                    <a:srgbClr val="C31F33"/>
                  </a:clrFrom>
                  <a:clrTo>
                    <a:srgbClr val="C31F33">
                      <a:alpha val="0"/>
                    </a:srgbClr>
                  </a:clrTo>
                </a:clrChange>
                <a:extLst>
                  <a:ext uri="{28A0092B-C50C-407E-A947-70E740481C1C}">
                    <a14:useLocalDpi xmlns:a14="http://schemas.microsoft.com/office/drawing/2010/main" val="0"/>
                  </a:ext>
                </a:extLst>
              </a:blip>
              <a:srcRect l="17858" t="36032" r="17407" b="11111"/>
              <a:stretch/>
            </p:blipFill>
            <p:spPr>
              <a:xfrm>
                <a:off x="7806595" y="4411803"/>
                <a:ext cx="1859642" cy="1518417"/>
              </a:xfrm>
              <a:prstGeom prst="rect">
                <a:avLst/>
              </a:prstGeom>
            </p:spPr>
          </p:pic>
        </p:grpSp>
      </p:grpSp>
    </p:spTree>
    <p:extLst>
      <p:ext uri="{BB962C8B-B14F-4D97-AF65-F5344CB8AC3E}">
        <p14:creationId xmlns:p14="http://schemas.microsoft.com/office/powerpoint/2010/main" val="1908425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6761" y="1125996"/>
            <a:ext cx="4614203" cy="4652390"/>
          </a:xfrm>
          <a:prstGeom prst="rect">
            <a:avLst/>
          </a:prstGeom>
        </p:spPr>
      </p:pic>
    </p:spTree>
    <p:extLst>
      <p:ext uri="{BB962C8B-B14F-4D97-AF65-F5344CB8AC3E}">
        <p14:creationId xmlns:p14="http://schemas.microsoft.com/office/powerpoint/2010/main" val="1545343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337" y="1228721"/>
            <a:ext cx="4028096" cy="4236215"/>
          </a:xfrm>
          <a:prstGeom prst="rect">
            <a:avLst/>
          </a:prstGeom>
        </p:spPr>
      </p:pic>
      <p:sp>
        <p:nvSpPr>
          <p:cNvPr id="6" name="TextBox 5"/>
          <p:cNvSpPr txBox="1"/>
          <p:nvPr/>
        </p:nvSpPr>
        <p:spPr>
          <a:xfrm>
            <a:off x="133005" y="6101542"/>
            <a:ext cx="9010995" cy="584775"/>
          </a:xfrm>
          <a:prstGeom prst="rect">
            <a:avLst/>
          </a:prstGeom>
          <a:noFill/>
        </p:spPr>
        <p:txBody>
          <a:bodyPr wrap="square" rtlCol="0">
            <a:spAutoFit/>
          </a:bodyPr>
          <a:lstStyle/>
          <a:p>
            <a:r>
              <a:rPr lang="en-US" sz="1600" i="1" dirty="0" smtClean="0">
                <a:solidFill>
                  <a:schemeClr val="bg1"/>
                </a:solidFill>
              </a:rPr>
              <a:t>N=1000 adolescents living with HIV, South Africa. Marginal effects of</a:t>
            </a:r>
            <a:r>
              <a:rPr lang="en-US" sz="1600" i="1" dirty="0">
                <a:solidFill>
                  <a:schemeClr val="bg1"/>
                </a:solidFill>
              </a:rPr>
              <a:t> </a:t>
            </a:r>
            <a:r>
              <a:rPr lang="en-US" sz="1600" i="1" dirty="0" smtClean="0">
                <a:solidFill>
                  <a:schemeClr val="bg1"/>
                </a:solidFill>
              </a:rPr>
              <a:t>logistic regressions for incidence rates of SDG outcomes, controlling for baseline outcome, other predictors, age, gender, urban/rural residence.  </a:t>
            </a:r>
            <a:endParaRPr lang="en-US" sz="1600" i="1" dirty="0">
              <a:solidFill>
                <a:schemeClr val="bg1"/>
              </a:solidFill>
            </a:endParaRPr>
          </a:p>
        </p:txBody>
      </p:sp>
      <p:cxnSp>
        <p:nvCxnSpPr>
          <p:cNvPr id="8" name="Straight Connector 7"/>
          <p:cNvCxnSpPr/>
          <p:nvPr/>
        </p:nvCxnSpPr>
        <p:spPr>
          <a:xfrm flipV="1">
            <a:off x="365760" y="748537"/>
            <a:ext cx="3125585" cy="1111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934396" y="1612669"/>
            <a:ext cx="673332" cy="382386"/>
          </a:xfrm>
          <a:prstGeom prst="rect">
            <a:avLst/>
          </a:prstGeom>
          <a:noFill/>
        </p:spPr>
        <p:txBody>
          <a:bodyPr wrap="square" rtlCol="0">
            <a:spAutoFit/>
          </a:bodyPr>
          <a:lstStyle/>
          <a:p>
            <a:r>
              <a:rPr lang="en-US" dirty="0" smtClean="0">
                <a:solidFill>
                  <a:srgbClr val="00B050"/>
                </a:solidFill>
              </a:rPr>
              <a:t>14%</a:t>
            </a:r>
            <a:endParaRPr lang="en-US" dirty="0">
              <a:solidFill>
                <a:srgbClr val="00B050"/>
              </a:solidFill>
            </a:endParaRPr>
          </a:p>
        </p:txBody>
      </p:sp>
      <p:sp>
        <p:nvSpPr>
          <p:cNvPr id="9" name="TextBox 8"/>
          <p:cNvSpPr txBox="1"/>
          <p:nvPr/>
        </p:nvSpPr>
        <p:spPr>
          <a:xfrm>
            <a:off x="3502433" y="2247782"/>
            <a:ext cx="687186" cy="369332"/>
          </a:xfrm>
          <a:prstGeom prst="rect">
            <a:avLst/>
          </a:prstGeom>
          <a:noFill/>
        </p:spPr>
        <p:txBody>
          <a:bodyPr wrap="square" rtlCol="0">
            <a:spAutoFit/>
          </a:bodyPr>
          <a:lstStyle/>
          <a:p>
            <a:r>
              <a:rPr lang="en-US" dirty="0" smtClean="0">
                <a:solidFill>
                  <a:srgbClr val="00B050"/>
                </a:solidFill>
              </a:rPr>
              <a:t>30%</a:t>
            </a:r>
            <a:endParaRPr lang="en-US" dirty="0">
              <a:solidFill>
                <a:srgbClr val="00B050"/>
              </a:solidFill>
            </a:endParaRPr>
          </a:p>
        </p:txBody>
      </p:sp>
      <p:sp>
        <p:nvSpPr>
          <p:cNvPr id="10" name="TextBox 9"/>
          <p:cNvSpPr txBox="1"/>
          <p:nvPr/>
        </p:nvSpPr>
        <p:spPr>
          <a:xfrm>
            <a:off x="3846026" y="3042653"/>
            <a:ext cx="673332" cy="382386"/>
          </a:xfrm>
          <a:prstGeom prst="rect">
            <a:avLst/>
          </a:prstGeom>
          <a:noFill/>
        </p:spPr>
        <p:txBody>
          <a:bodyPr wrap="square" rtlCol="0">
            <a:spAutoFit/>
          </a:bodyPr>
          <a:lstStyle/>
          <a:p>
            <a:r>
              <a:rPr lang="en-US" dirty="0" smtClean="0">
                <a:solidFill>
                  <a:srgbClr val="00B050"/>
                </a:solidFill>
              </a:rPr>
              <a:t>20%</a:t>
            </a:r>
            <a:endParaRPr lang="en-US" dirty="0">
              <a:solidFill>
                <a:srgbClr val="00B050"/>
              </a:solidFill>
            </a:endParaRPr>
          </a:p>
        </p:txBody>
      </p:sp>
      <p:sp>
        <p:nvSpPr>
          <p:cNvPr id="11" name="TextBox 10"/>
          <p:cNvSpPr txBox="1"/>
          <p:nvPr/>
        </p:nvSpPr>
        <p:spPr>
          <a:xfrm>
            <a:off x="3670652" y="4226519"/>
            <a:ext cx="673332" cy="382386"/>
          </a:xfrm>
          <a:prstGeom prst="rect">
            <a:avLst/>
          </a:prstGeom>
          <a:noFill/>
        </p:spPr>
        <p:txBody>
          <a:bodyPr wrap="square" rtlCol="0">
            <a:spAutoFit/>
          </a:bodyPr>
          <a:lstStyle/>
          <a:p>
            <a:r>
              <a:rPr lang="en-US" smtClean="0">
                <a:solidFill>
                  <a:srgbClr val="00B050"/>
                </a:solidFill>
              </a:rPr>
              <a:t>16%</a:t>
            </a:r>
            <a:endParaRPr lang="en-US" dirty="0">
              <a:solidFill>
                <a:srgbClr val="00B050"/>
              </a:solidFill>
            </a:endParaRPr>
          </a:p>
        </p:txBody>
      </p:sp>
      <p:sp>
        <p:nvSpPr>
          <p:cNvPr id="12" name="TextBox 11"/>
          <p:cNvSpPr txBox="1"/>
          <p:nvPr/>
        </p:nvSpPr>
        <p:spPr>
          <a:xfrm>
            <a:off x="2934396" y="4781645"/>
            <a:ext cx="673332" cy="382386"/>
          </a:xfrm>
          <a:prstGeom prst="rect">
            <a:avLst/>
          </a:prstGeom>
          <a:noFill/>
        </p:spPr>
        <p:txBody>
          <a:bodyPr wrap="square" rtlCol="0">
            <a:spAutoFit/>
          </a:bodyPr>
          <a:lstStyle/>
          <a:p>
            <a:r>
              <a:rPr lang="en-US" dirty="0" smtClean="0">
                <a:solidFill>
                  <a:srgbClr val="FF0000"/>
                </a:solidFill>
              </a:rPr>
              <a:t>14%</a:t>
            </a:r>
            <a:endParaRPr lang="en-US" dirty="0">
              <a:solidFill>
                <a:srgbClr val="FF0000"/>
              </a:solidFill>
            </a:endParaRPr>
          </a:p>
        </p:txBody>
      </p:sp>
      <p:sp>
        <p:nvSpPr>
          <p:cNvPr id="13" name="TextBox 12"/>
          <p:cNvSpPr txBox="1"/>
          <p:nvPr/>
        </p:nvSpPr>
        <p:spPr>
          <a:xfrm>
            <a:off x="1839887" y="4972838"/>
            <a:ext cx="673332" cy="382386"/>
          </a:xfrm>
          <a:prstGeom prst="rect">
            <a:avLst/>
          </a:prstGeom>
          <a:noFill/>
        </p:spPr>
        <p:txBody>
          <a:bodyPr wrap="square" rtlCol="0">
            <a:spAutoFit/>
          </a:bodyPr>
          <a:lstStyle/>
          <a:p>
            <a:r>
              <a:rPr lang="en-US" dirty="0" smtClean="0">
                <a:solidFill>
                  <a:srgbClr val="FF0000"/>
                </a:solidFill>
              </a:rPr>
              <a:t>18%</a:t>
            </a:r>
            <a:endParaRPr lang="en-US" dirty="0">
              <a:solidFill>
                <a:srgbClr val="FF0000"/>
              </a:solidFill>
            </a:endParaRPr>
          </a:p>
        </p:txBody>
      </p:sp>
      <p:sp>
        <p:nvSpPr>
          <p:cNvPr id="14" name="TextBox 13"/>
          <p:cNvSpPr txBox="1"/>
          <p:nvPr/>
        </p:nvSpPr>
        <p:spPr>
          <a:xfrm>
            <a:off x="630674" y="3976942"/>
            <a:ext cx="673332" cy="382386"/>
          </a:xfrm>
          <a:prstGeom prst="rect">
            <a:avLst/>
          </a:prstGeom>
          <a:noFill/>
        </p:spPr>
        <p:txBody>
          <a:bodyPr wrap="square" rtlCol="0">
            <a:spAutoFit/>
          </a:bodyPr>
          <a:lstStyle/>
          <a:p>
            <a:r>
              <a:rPr lang="en-US" dirty="0" smtClean="0">
                <a:solidFill>
                  <a:schemeClr val="accent2">
                    <a:lumMod val="40000"/>
                    <a:lumOff val="60000"/>
                  </a:schemeClr>
                </a:solidFill>
              </a:rPr>
              <a:t>14%</a:t>
            </a:r>
            <a:endParaRPr lang="en-US" dirty="0">
              <a:solidFill>
                <a:schemeClr val="accent2">
                  <a:lumMod val="40000"/>
                  <a:lumOff val="60000"/>
                </a:schemeClr>
              </a:solidFill>
            </a:endParaRPr>
          </a:p>
        </p:txBody>
      </p:sp>
      <p:sp>
        <p:nvSpPr>
          <p:cNvPr id="15" name="TextBox 14"/>
          <p:cNvSpPr txBox="1"/>
          <p:nvPr/>
        </p:nvSpPr>
        <p:spPr>
          <a:xfrm>
            <a:off x="433939" y="2702067"/>
            <a:ext cx="673332" cy="382386"/>
          </a:xfrm>
          <a:prstGeom prst="rect">
            <a:avLst/>
          </a:prstGeom>
          <a:noFill/>
        </p:spPr>
        <p:txBody>
          <a:bodyPr wrap="square" rtlCol="0">
            <a:spAutoFit/>
          </a:bodyPr>
          <a:lstStyle/>
          <a:p>
            <a:r>
              <a:rPr lang="en-US" dirty="0">
                <a:solidFill>
                  <a:srgbClr val="00B0F0"/>
                </a:solidFill>
              </a:rPr>
              <a:t>2</a:t>
            </a:r>
            <a:r>
              <a:rPr lang="en-US" dirty="0" smtClean="0">
                <a:solidFill>
                  <a:srgbClr val="00B0F0"/>
                </a:solidFill>
              </a:rPr>
              <a:t>4%</a:t>
            </a:r>
            <a:endParaRPr lang="en-US" dirty="0">
              <a:solidFill>
                <a:srgbClr val="00B0F0"/>
              </a:solidFill>
            </a:endParaRPr>
          </a:p>
        </p:txBody>
      </p:sp>
      <p:sp>
        <p:nvSpPr>
          <p:cNvPr id="16" name="TextBox 15"/>
          <p:cNvSpPr txBox="1"/>
          <p:nvPr/>
        </p:nvSpPr>
        <p:spPr>
          <a:xfrm>
            <a:off x="883231" y="1923216"/>
            <a:ext cx="673332" cy="369332"/>
          </a:xfrm>
          <a:prstGeom prst="rect">
            <a:avLst/>
          </a:prstGeom>
          <a:noFill/>
        </p:spPr>
        <p:txBody>
          <a:bodyPr wrap="square" rtlCol="0">
            <a:spAutoFit/>
          </a:bodyPr>
          <a:lstStyle/>
          <a:p>
            <a:r>
              <a:rPr lang="en-US" dirty="0" smtClean="0">
                <a:solidFill>
                  <a:srgbClr val="00B0F0"/>
                </a:solidFill>
              </a:rPr>
              <a:t>20%</a:t>
            </a:r>
            <a:endParaRPr lang="en-US" dirty="0">
              <a:solidFill>
                <a:srgbClr val="00B0F0"/>
              </a:solidFill>
            </a:endParaRPr>
          </a:p>
        </p:txBody>
      </p:sp>
      <p:sp>
        <p:nvSpPr>
          <p:cNvPr id="17" name="TextBox 16"/>
          <p:cNvSpPr txBox="1"/>
          <p:nvPr/>
        </p:nvSpPr>
        <p:spPr>
          <a:xfrm>
            <a:off x="1839887" y="1534369"/>
            <a:ext cx="673332" cy="382386"/>
          </a:xfrm>
          <a:prstGeom prst="rect">
            <a:avLst/>
          </a:prstGeom>
          <a:noFill/>
        </p:spPr>
        <p:txBody>
          <a:bodyPr wrap="square" rtlCol="0">
            <a:spAutoFit/>
          </a:bodyPr>
          <a:lstStyle/>
          <a:p>
            <a:r>
              <a:rPr lang="en-US" dirty="0" smtClean="0">
                <a:solidFill>
                  <a:srgbClr val="00B0F0"/>
                </a:solidFill>
              </a:rPr>
              <a:t>15%</a:t>
            </a:r>
            <a:endParaRPr lang="en-US" dirty="0">
              <a:solidFill>
                <a:srgbClr val="00B0F0"/>
              </a:solidFill>
            </a:endParaRPr>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08326" y="1331947"/>
            <a:ext cx="3940924" cy="4236215"/>
          </a:xfrm>
          <a:prstGeom prst="rect">
            <a:avLst/>
          </a:prstGeom>
        </p:spPr>
      </p:pic>
      <p:sp>
        <p:nvSpPr>
          <p:cNvPr id="19" name="TextBox 18"/>
          <p:cNvSpPr txBox="1"/>
          <p:nvPr/>
        </p:nvSpPr>
        <p:spPr>
          <a:xfrm>
            <a:off x="8375762" y="3607610"/>
            <a:ext cx="687186" cy="369332"/>
          </a:xfrm>
          <a:prstGeom prst="rect">
            <a:avLst/>
          </a:prstGeom>
          <a:noFill/>
        </p:spPr>
        <p:txBody>
          <a:bodyPr wrap="square" rtlCol="0">
            <a:spAutoFit/>
          </a:bodyPr>
          <a:lstStyle/>
          <a:p>
            <a:r>
              <a:rPr lang="en-US" dirty="0" smtClean="0">
                <a:solidFill>
                  <a:srgbClr val="00B050"/>
                </a:solidFill>
              </a:rPr>
              <a:t>16%</a:t>
            </a:r>
            <a:endParaRPr lang="en-US" dirty="0">
              <a:solidFill>
                <a:srgbClr val="00B050"/>
              </a:solidFill>
            </a:endParaRPr>
          </a:p>
        </p:txBody>
      </p:sp>
      <p:sp>
        <p:nvSpPr>
          <p:cNvPr id="20" name="TextBox 19"/>
          <p:cNvSpPr txBox="1"/>
          <p:nvPr/>
        </p:nvSpPr>
        <p:spPr>
          <a:xfrm>
            <a:off x="8032169" y="4379932"/>
            <a:ext cx="687186" cy="369332"/>
          </a:xfrm>
          <a:prstGeom prst="rect">
            <a:avLst/>
          </a:prstGeom>
          <a:noFill/>
        </p:spPr>
        <p:txBody>
          <a:bodyPr wrap="square" rtlCol="0">
            <a:spAutoFit/>
          </a:bodyPr>
          <a:lstStyle/>
          <a:p>
            <a:r>
              <a:rPr lang="en-US" smtClean="0">
                <a:solidFill>
                  <a:srgbClr val="00B050"/>
                </a:solidFill>
              </a:rPr>
              <a:t>28%</a:t>
            </a:r>
            <a:endParaRPr lang="en-US" dirty="0">
              <a:solidFill>
                <a:srgbClr val="00B050"/>
              </a:solidFill>
            </a:endParaRPr>
          </a:p>
        </p:txBody>
      </p:sp>
      <p:sp>
        <p:nvSpPr>
          <p:cNvPr id="21" name="TextBox 20"/>
          <p:cNvSpPr txBox="1"/>
          <p:nvPr/>
        </p:nvSpPr>
        <p:spPr>
          <a:xfrm>
            <a:off x="7335974" y="4992517"/>
            <a:ext cx="687186" cy="369332"/>
          </a:xfrm>
          <a:prstGeom prst="rect">
            <a:avLst/>
          </a:prstGeom>
          <a:noFill/>
        </p:spPr>
        <p:txBody>
          <a:bodyPr wrap="square" rtlCol="0">
            <a:spAutoFit/>
          </a:bodyPr>
          <a:lstStyle/>
          <a:p>
            <a:r>
              <a:rPr lang="en-US" dirty="0" smtClean="0">
                <a:solidFill>
                  <a:srgbClr val="FF0000"/>
                </a:solidFill>
              </a:rPr>
              <a:t>14%</a:t>
            </a:r>
            <a:endParaRPr lang="en-US" dirty="0">
              <a:solidFill>
                <a:srgbClr val="FF0000"/>
              </a:solidFill>
            </a:endParaRPr>
          </a:p>
        </p:txBody>
      </p:sp>
      <p:sp>
        <p:nvSpPr>
          <p:cNvPr id="22" name="TextBox 21"/>
          <p:cNvSpPr txBox="1"/>
          <p:nvPr/>
        </p:nvSpPr>
        <p:spPr>
          <a:xfrm>
            <a:off x="4975755" y="4510362"/>
            <a:ext cx="687186" cy="369332"/>
          </a:xfrm>
          <a:prstGeom prst="rect">
            <a:avLst/>
          </a:prstGeom>
          <a:noFill/>
        </p:spPr>
        <p:txBody>
          <a:bodyPr wrap="square" rtlCol="0">
            <a:spAutoFit/>
          </a:bodyPr>
          <a:lstStyle/>
          <a:p>
            <a:r>
              <a:rPr lang="en-US" dirty="0" smtClean="0">
                <a:solidFill>
                  <a:schemeClr val="accent2">
                    <a:lumMod val="40000"/>
                    <a:lumOff val="60000"/>
                  </a:schemeClr>
                </a:solidFill>
              </a:rPr>
              <a:t>1</a:t>
            </a:r>
            <a:r>
              <a:rPr lang="en-US" dirty="0">
                <a:solidFill>
                  <a:schemeClr val="accent2">
                    <a:lumMod val="40000"/>
                    <a:lumOff val="60000"/>
                  </a:schemeClr>
                </a:solidFill>
              </a:rPr>
              <a:t>4</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
        <p:nvSpPr>
          <p:cNvPr id="23" name="TextBox 22"/>
          <p:cNvSpPr txBox="1"/>
          <p:nvPr/>
        </p:nvSpPr>
        <p:spPr>
          <a:xfrm>
            <a:off x="4662758" y="3822727"/>
            <a:ext cx="687186" cy="369332"/>
          </a:xfrm>
          <a:prstGeom prst="rect">
            <a:avLst/>
          </a:prstGeom>
          <a:noFill/>
        </p:spPr>
        <p:txBody>
          <a:bodyPr wrap="square" rtlCol="0">
            <a:spAutoFit/>
          </a:bodyPr>
          <a:lstStyle/>
          <a:p>
            <a:r>
              <a:rPr lang="en-US" dirty="0" smtClean="0">
                <a:solidFill>
                  <a:schemeClr val="accent2">
                    <a:lumMod val="40000"/>
                    <a:lumOff val="60000"/>
                  </a:schemeClr>
                </a:solidFill>
              </a:rPr>
              <a:t>21%</a:t>
            </a:r>
            <a:endParaRPr lang="en-US" dirty="0">
              <a:solidFill>
                <a:schemeClr val="accent2">
                  <a:lumMod val="40000"/>
                  <a:lumOff val="60000"/>
                </a:schemeClr>
              </a:solidFill>
            </a:endParaRPr>
          </a:p>
        </p:txBody>
      </p:sp>
      <p:sp>
        <p:nvSpPr>
          <p:cNvPr id="24" name="TextBox 23"/>
          <p:cNvSpPr txBox="1"/>
          <p:nvPr/>
        </p:nvSpPr>
        <p:spPr>
          <a:xfrm>
            <a:off x="4784154" y="2658963"/>
            <a:ext cx="687186" cy="369332"/>
          </a:xfrm>
          <a:prstGeom prst="rect">
            <a:avLst/>
          </a:prstGeom>
          <a:noFill/>
        </p:spPr>
        <p:txBody>
          <a:bodyPr wrap="square" rtlCol="0">
            <a:spAutoFit/>
          </a:bodyPr>
          <a:lstStyle/>
          <a:p>
            <a:r>
              <a:rPr lang="en-US" dirty="0" smtClean="0">
                <a:solidFill>
                  <a:srgbClr val="00B0F0"/>
                </a:solidFill>
              </a:rPr>
              <a:t>15%</a:t>
            </a:r>
            <a:endParaRPr lang="en-US" dirty="0">
              <a:solidFill>
                <a:srgbClr val="00B0F0"/>
              </a:solidFill>
            </a:endParaRPr>
          </a:p>
        </p:txBody>
      </p:sp>
      <p:sp>
        <p:nvSpPr>
          <p:cNvPr id="25" name="TextBox 24"/>
          <p:cNvSpPr txBox="1"/>
          <p:nvPr/>
        </p:nvSpPr>
        <p:spPr>
          <a:xfrm>
            <a:off x="5283608" y="2063116"/>
            <a:ext cx="687186" cy="369332"/>
          </a:xfrm>
          <a:prstGeom prst="rect">
            <a:avLst/>
          </a:prstGeom>
          <a:noFill/>
        </p:spPr>
        <p:txBody>
          <a:bodyPr wrap="square" rtlCol="0">
            <a:spAutoFit/>
          </a:bodyPr>
          <a:lstStyle/>
          <a:p>
            <a:r>
              <a:rPr lang="en-US" dirty="0" smtClean="0">
                <a:solidFill>
                  <a:srgbClr val="00B0F0"/>
                </a:solidFill>
              </a:rPr>
              <a:t>14%</a:t>
            </a:r>
            <a:endParaRPr lang="en-US" dirty="0">
              <a:solidFill>
                <a:srgbClr val="00B0F0"/>
              </a:solidFill>
            </a:endParaRPr>
          </a:p>
        </p:txBody>
      </p:sp>
      <p:sp>
        <p:nvSpPr>
          <p:cNvPr id="26" name="TextBox 25"/>
          <p:cNvSpPr txBox="1"/>
          <p:nvPr/>
        </p:nvSpPr>
        <p:spPr>
          <a:xfrm>
            <a:off x="6005610" y="1625723"/>
            <a:ext cx="687186" cy="369332"/>
          </a:xfrm>
          <a:prstGeom prst="rect">
            <a:avLst/>
          </a:prstGeom>
          <a:noFill/>
        </p:spPr>
        <p:txBody>
          <a:bodyPr wrap="square" rtlCol="0">
            <a:spAutoFit/>
          </a:bodyPr>
          <a:lstStyle/>
          <a:p>
            <a:r>
              <a:rPr lang="en-US" dirty="0" smtClean="0">
                <a:solidFill>
                  <a:srgbClr val="00B0F0"/>
                </a:solidFill>
              </a:rPr>
              <a:t>12%</a:t>
            </a:r>
            <a:endParaRPr lang="en-US" dirty="0">
              <a:solidFill>
                <a:srgbClr val="00B0F0"/>
              </a:solidFill>
            </a:endParaRPr>
          </a:p>
        </p:txBody>
      </p:sp>
      <p:sp>
        <p:nvSpPr>
          <p:cNvPr id="3" name="TextBox 2"/>
          <p:cNvSpPr txBox="1"/>
          <p:nvPr/>
        </p:nvSpPr>
        <p:spPr>
          <a:xfrm>
            <a:off x="3884134" y="330287"/>
            <a:ext cx="4879623" cy="923330"/>
          </a:xfrm>
          <a:prstGeom prst="rect">
            <a:avLst/>
          </a:prstGeom>
          <a:noFill/>
        </p:spPr>
        <p:txBody>
          <a:bodyPr wrap="square" rtlCol="0">
            <a:spAutoFit/>
          </a:bodyPr>
          <a:lstStyle/>
          <a:p>
            <a:r>
              <a:rPr lang="en-US" dirty="0" smtClean="0">
                <a:solidFill>
                  <a:schemeClr val="bg1"/>
                </a:solidFill>
              </a:rPr>
              <a:t>% improvement on incidence rates of targets in SDG3 (Health) SDG 4 (Education) SDG 5 (Gender equality) and SDG 16 (Peace)</a:t>
            </a:r>
            <a:endParaRPr lang="en-US" dirty="0">
              <a:solidFill>
                <a:schemeClr val="bg1"/>
              </a:solidFill>
            </a:endParaRPr>
          </a:p>
        </p:txBody>
      </p:sp>
      <p:grpSp>
        <p:nvGrpSpPr>
          <p:cNvPr id="36" name="Group 35"/>
          <p:cNvGrpSpPr/>
          <p:nvPr/>
        </p:nvGrpSpPr>
        <p:grpSpPr>
          <a:xfrm>
            <a:off x="1013102" y="2604414"/>
            <a:ext cx="612000" cy="612000"/>
            <a:chOff x="809063" y="4139986"/>
            <a:chExt cx="1521770" cy="1440000"/>
          </a:xfrm>
        </p:grpSpPr>
        <p:sp>
          <p:nvSpPr>
            <p:cNvPr id="37" name="Oval 36"/>
            <p:cNvSpPr>
              <a:spLocks noChangeAspect="1"/>
            </p:cNvSpPr>
            <p:nvPr/>
          </p:nvSpPr>
          <p:spPr>
            <a:xfrm>
              <a:off x="809063" y="4139986"/>
              <a:ext cx="1521770" cy="1440000"/>
            </a:xfrm>
            <a:prstGeom prst="ellipse">
              <a:avLst/>
            </a:prstGeom>
            <a:solidFill>
              <a:srgbClr val="2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1049493" y="4373986"/>
              <a:ext cx="1040910" cy="972000"/>
            </a:xfrm>
            <a:prstGeom prst="rect">
              <a:avLst/>
            </a:prstGeom>
          </p:spPr>
        </p:pic>
      </p:grpSp>
      <p:grpSp>
        <p:nvGrpSpPr>
          <p:cNvPr id="39" name="Group 38"/>
          <p:cNvGrpSpPr/>
          <p:nvPr/>
        </p:nvGrpSpPr>
        <p:grpSpPr>
          <a:xfrm>
            <a:off x="5357238" y="2778453"/>
            <a:ext cx="612000" cy="612000"/>
            <a:chOff x="809063" y="4139986"/>
            <a:chExt cx="1521770" cy="1440000"/>
          </a:xfrm>
        </p:grpSpPr>
        <p:sp>
          <p:nvSpPr>
            <p:cNvPr id="40" name="Oval 39"/>
            <p:cNvSpPr>
              <a:spLocks noChangeAspect="1"/>
            </p:cNvSpPr>
            <p:nvPr/>
          </p:nvSpPr>
          <p:spPr>
            <a:xfrm>
              <a:off x="809063" y="4139986"/>
              <a:ext cx="1521770" cy="1440000"/>
            </a:xfrm>
            <a:prstGeom prst="ellipse">
              <a:avLst/>
            </a:prstGeom>
            <a:solidFill>
              <a:srgbClr val="2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1049493" y="4373986"/>
              <a:ext cx="1040910" cy="972000"/>
            </a:xfrm>
            <a:prstGeom prst="rect">
              <a:avLst/>
            </a:prstGeom>
          </p:spPr>
        </p:pic>
      </p:grpSp>
      <p:sp>
        <p:nvSpPr>
          <p:cNvPr id="32" name="TextBox 31"/>
          <p:cNvSpPr txBox="1"/>
          <p:nvPr/>
        </p:nvSpPr>
        <p:spPr>
          <a:xfrm>
            <a:off x="249585" y="247160"/>
            <a:ext cx="8188798" cy="584775"/>
          </a:xfrm>
          <a:prstGeom prst="rect">
            <a:avLst/>
          </a:prstGeom>
          <a:noFill/>
        </p:spPr>
        <p:txBody>
          <a:bodyPr wrap="square" rtlCol="0">
            <a:spAutoFit/>
          </a:bodyPr>
          <a:lstStyle/>
          <a:p>
            <a:r>
              <a:rPr lang="en-US" sz="3200" dirty="0" smtClean="0">
                <a:solidFill>
                  <a:schemeClr val="bg1"/>
                </a:solidFill>
                <a:latin typeface="+mj-lt"/>
                <a:ea typeface="Arial Rounded MT Bold" charset="0"/>
                <a:cs typeface="Arial Rounded MT Bold" charset="0"/>
              </a:rPr>
              <a:t>Accelerator effects</a:t>
            </a:r>
            <a:endParaRPr lang="en-US" sz="3200" dirty="0">
              <a:solidFill>
                <a:schemeClr val="bg1"/>
              </a:solidFill>
              <a:latin typeface="+mj-lt"/>
              <a:ea typeface="Arial Rounded MT Bold" charset="0"/>
              <a:cs typeface="Arial Rounded MT Bold" charset="0"/>
            </a:endParaRPr>
          </a:p>
        </p:txBody>
      </p:sp>
    </p:spTree>
    <p:extLst>
      <p:ext uri="{BB962C8B-B14F-4D97-AF65-F5344CB8AC3E}">
        <p14:creationId xmlns:p14="http://schemas.microsoft.com/office/powerpoint/2010/main" val="465948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87824" y="1532572"/>
            <a:ext cx="4233202" cy="4153331"/>
          </a:xfrm>
          <a:prstGeom prst="rect">
            <a:avLst/>
          </a:prstGeom>
        </p:spPr>
      </p:pic>
      <p:sp>
        <p:nvSpPr>
          <p:cNvPr id="6" name="TextBox 5"/>
          <p:cNvSpPr txBox="1"/>
          <p:nvPr/>
        </p:nvSpPr>
        <p:spPr>
          <a:xfrm>
            <a:off x="6114567" y="4430645"/>
            <a:ext cx="2329195" cy="800219"/>
          </a:xfrm>
          <a:prstGeom prst="rect">
            <a:avLst/>
          </a:prstGeom>
          <a:noFill/>
        </p:spPr>
        <p:txBody>
          <a:bodyPr wrap="square" rtlCol="0">
            <a:spAutoFit/>
          </a:bodyPr>
          <a:lstStyle/>
          <a:p>
            <a:pPr algn="ctr"/>
            <a:r>
              <a:rPr lang="en-US" dirty="0" smtClean="0">
                <a:solidFill>
                  <a:srgbClr val="92D050"/>
                </a:solidFill>
              </a:rPr>
              <a:t>no substance use</a:t>
            </a:r>
          </a:p>
          <a:p>
            <a:pPr algn="ctr"/>
            <a:r>
              <a:rPr lang="en-US" sz="2800" b="1" dirty="0" smtClean="0">
                <a:solidFill>
                  <a:srgbClr val="92D050"/>
                </a:solidFill>
              </a:rPr>
              <a:t>+ 31%</a:t>
            </a:r>
          </a:p>
        </p:txBody>
      </p:sp>
      <p:sp>
        <p:nvSpPr>
          <p:cNvPr id="7" name="TextBox 6"/>
          <p:cNvSpPr txBox="1"/>
          <p:nvPr/>
        </p:nvSpPr>
        <p:spPr>
          <a:xfrm>
            <a:off x="5360048" y="1395485"/>
            <a:ext cx="2586912" cy="800219"/>
          </a:xfrm>
          <a:prstGeom prst="rect">
            <a:avLst/>
          </a:prstGeom>
          <a:noFill/>
        </p:spPr>
        <p:txBody>
          <a:bodyPr wrap="square" rtlCol="0">
            <a:spAutoFit/>
          </a:bodyPr>
          <a:lstStyle/>
          <a:p>
            <a:pPr algn="ctr"/>
            <a:r>
              <a:rPr lang="en-US" dirty="0" smtClean="0">
                <a:solidFill>
                  <a:srgbClr val="92D050"/>
                </a:solidFill>
              </a:rPr>
              <a:t>HIV care retention</a:t>
            </a:r>
          </a:p>
          <a:p>
            <a:pPr algn="ctr"/>
            <a:r>
              <a:rPr lang="en-US" sz="2800" b="1" dirty="0" smtClean="0">
                <a:solidFill>
                  <a:srgbClr val="92D050"/>
                </a:solidFill>
              </a:rPr>
              <a:t>+ 14%</a:t>
            </a:r>
          </a:p>
        </p:txBody>
      </p:sp>
      <p:sp>
        <p:nvSpPr>
          <p:cNvPr id="8" name="TextBox 7"/>
          <p:cNvSpPr txBox="1"/>
          <p:nvPr/>
        </p:nvSpPr>
        <p:spPr>
          <a:xfrm>
            <a:off x="6114568" y="2448385"/>
            <a:ext cx="2389961" cy="800219"/>
          </a:xfrm>
          <a:prstGeom prst="rect">
            <a:avLst/>
          </a:prstGeom>
          <a:noFill/>
        </p:spPr>
        <p:txBody>
          <a:bodyPr wrap="square" rtlCol="0">
            <a:spAutoFit/>
          </a:bodyPr>
          <a:lstStyle/>
          <a:p>
            <a:pPr algn="ctr"/>
            <a:r>
              <a:rPr lang="en-US" dirty="0" smtClean="0">
                <a:solidFill>
                  <a:srgbClr val="92D050"/>
                </a:solidFill>
              </a:rPr>
              <a:t>ART adherence</a:t>
            </a:r>
          </a:p>
          <a:p>
            <a:pPr algn="ctr"/>
            <a:r>
              <a:rPr lang="en-US" sz="2800" b="1" dirty="0" smtClean="0">
                <a:solidFill>
                  <a:srgbClr val="92D050"/>
                </a:solidFill>
              </a:rPr>
              <a:t>+ 31%</a:t>
            </a:r>
          </a:p>
        </p:txBody>
      </p:sp>
      <p:sp>
        <p:nvSpPr>
          <p:cNvPr id="9" name="TextBox 8"/>
          <p:cNvSpPr txBox="1"/>
          <p:nvPr/>
        </p:nvSpPr>
        <p:spPr>
          <a:xfrm>
            <a:off x="6430863" y="3471786"/>
            <a:ext cx="2511107" cy="800219"/>
          </a:xfrm>
          <a:prstGeom prst="rect">
            <a:avLst/>
          </a:prstGeom>
          <a:noFill/>
        </p:spPr>
        <p:txBody>
          <a:bodyPr wrap="square" rtlCol="0">
            <a:spAutoFit/>
          </a:bodyPr>
          <a:lstStyle/>
          <a:p>
            <a:pPr algn="ctr"/>
            <a:r>
              <a:rPr lang="en-US" dirty="0" smtClean="0">
                <a:solidFill>
                  <a:srgbClr val="92D050"/>
                </a:solidFill>
              </a:rPr>
              <a:t>good mental health</a:t>
            </a:r>
          </a:p>
          <a:p>
            <a:pPr algn="ctr"/>
            <a:r>
              <a:rPr lang="en-US" sz="2800" b="1" dirty="0" smtClean="0">
                <a:solidFill>
                  <a:srgbClr val="92D050"/>
                </a:solidFill>
              </a:rPr>
              <a:t>+ 31%</a:t>
            </a:r>
          </a:p>
        </p:txBody>
      </p:sp>
      <p:sp>
        <p:nvSpPr>
          <p:cNvPr id="10" name="TextBox 9"/>
          <p:cNvSpPr txBox="1"/>
          <p:nvPr/>
        </p:nvSpPr>
        <p:spPr>
          <a:xfrm>
            <a:off x="5327570" y="5351496"/>
            <a:ext cx="2586912" cy="800219"/>
          </a:xfrm>
          <a:prstGeom prst="rect">
            <a:avLst/>
          </a:prstGeom>
          <a:noFill/>
        </p:spPr>
        <p:txBody>
          <a:bodyPr wrap="square" rtlCol="0">
            <a:spAutoFit/>
          </a:bodyPr>
          <a:lstStyle/>
          <a:p>
            <a:pPr algn="ctr"/>
            <a:r>
              <a:rPr lang="en-US" dirty="0" smtClean="0">
                <a:solidFill>
                  <a:srgbClr val="FF0000"/>
                </a:solidFill>
              </a:rPr>
              <a:t>school enrolment</a:t>
            </a:r>
          </a:p>
          <a:p>
            <a:pPr algn="ctr"/>
            <a:r>
              <a:rPr lang="en-US" sz="2800" b="1" dirty="0" smtClean="0">
                <a:solidFill>
                  <a:srgbClr val="FF0000"/>
                </a:solidFill>
              </a:rPr>
              <a:t>+ 15%</a:t>
            </a:r>
          </a:p>
        </p:txBody>
      </p:sp>
      <p:sp>
        <p:nvSpPr>
          <p:cNvPr id="11" name="TextBox 10"/>
          <p:cNvSpPr txBox="1"/>
          <p:nvPr/>
        </p:nvSpPr>
        <p:spPr>
          <a:xfrm>
            <a:off x="2470713" y="5648091"/>
            <a:ext cx="3374454" cy="800219"/>
          </a:xfrm>
          <a:prstGeom prst="rect">
            <a:avLst/>
          </a:prstGeom>
          <a:noFill/>
        </p:spPr>
        <p:txBody>
          <a:bodyPr wrap="square" rtlCol="0">
            <a:spAutoFit/>
          </a:bodyPr>
          <a:lstStyle/>
          <a:p>
            <a:pPr algn="ctr"/>
            <a:r>
              <a:rPr lang="en-US" dirty="0" smtClean="0">
                <a:solidFill>
                  <a:srgbClr val="FF0000"/>
                </a:solidFill>
              </a:rPr>
              <a:t>school progression</a:t>
            </a:r>
          </a:p>
          <a:p>
            <a:pPr algn="ctr"/>
            <a:r>
              <a:rPr lang="en-US" sz="2800" b="1" dirty="0" smtClean="0">
                <a:solidFill>
                  <a:srgbClr val="FF0000"/>
                </a:solidFill>
              </a:rPr>
              <a:t>+ 19%</a:t>
            </a:r>
          </a:p>
        </p:txBody>
      </p:sp>
      <p:sp>
        <p:nvSpPr>
          <p:cNvPr id="12" name="TextBox 11"/>
          <p:cNvSpPr txBox="1"/>
          <p:nvPr/>
        </p:nvSpPr>
        <p:spPr>
          <a:xfrm>
            <a:off x="753178" y="4929070"/>
            <a:ext cx="2196289" cy="800219"/>
          </a:xfrm>
          <a:prstGeom prst="rect">
            <a:avLst/>
          </a:prstGeom>
          <a:noFill/>
        </p:spPr>
        <p:txBody>
          <a:bodyPr wrap="square" rtlCol="0">
            <a:spAutoFit/>
          </a:bodyPr>
          <a:lstStyle/>
          <a:p>
            <a:pPr algn="ctr"/>
            <a:r>
              <a:rPr lang="en-US" dirty="0" smtClean="0">
                <a:solidFill>
                  <a:srgbClr val="F49725"/>
                </a:solidFill>
              </a:rPr>
              <a:t>no sexual abuse</a:t>
            </a:r>
          </a:p>
          <a:p>
            <a:pPr algn="ctr"/>
            <a:r>
              <a:rPr lang="en-US" sz="2800" b="1" dirty="0" smtClean="0">
                <a:solidFill>
                  <a:srgbClr val="F49725"/>
                </a:solidFill>
              </a:rPr>
              <a:t>+ 14%</a:t>
            </a:r>
          </a:p>
        </p:txBody>
      </p:sp>
      <p:sp>
        <p:nvSpPr>
          <p:cNvPr id="13" name="TextBox 12"/>
          <p:cNvSpPr txBox="1"/>
          <p:nvPr/>
        </p:nvSpPr>
        <p:spPr>
          <a:xfrm>
            <a:off x="389738" y="3809939"/>
            <a:ext cx="2054777" cy="800219"/>
          </a:xfrm>
          <a:prstGeom prst="rect">
            <a:avLst/>
          </a:prstGeom>
          <a:noFill/>
        </p:spPr>
        <p:txBody>
          <a:bodyPr wrap="square" rtlCol="0">
            <a:spAutoFit/>
          </a:bodyPr>
          <a:lstStyle/>
          <a:p>
            <a:pPr algn="ctr"/>
            <a:r>
              <a:rPr lang="en-US" dirty="0" smtClean="0">
                <a:solidFill>
                  <a:srgbClr val="F49B16"/>
                </a:solidFill>
              </a:rPr>
              <a:t>no high-risk sex</a:t>
            </a:r>
          </a:p>
          <a:p>
            <a:pPr algn="ctr"/>
            <a:r>
              <a:rPr lang="en-US" sz="2800" b="1" dirty="0" smtClean="0">
                <a:solidFill>
                  <a:srgbClr val="F49B16"/>
                </a:solidFill>
              </a:rPr>
              <a:t>+ 30%</a:t>
            </a:r>
          </a:p>
        </p:txBody>
      </p:sp>
      <p:sp>
        <p:nvSpPr>
          <p:cNvPr id="14" name="TextBox 13"/>
          <p:cNvSpPr txBox="1"/>
          <p:nvPr/>
        </p:nvSpPr>
        <p:spPr>
          <a:xfrm>
            <a:off x="66880" y="2535684"/>
            <a:ext cx="2749587" cy="800219"/>
          </a:xfrm>
          <a:prstGeom prst="rect">
            <a:avLst/>
          </a:prstGeom>
          <a:noFill/>
        </p:spPr>
        <p:txBody>
          <a:bodyPr wrap="square" rtlCol="0">
            <a:spAutoFit/>
          </a:bodyPr>
          <a:lstStyle/>
          <a:p>
            <a:pPr algn="ctr"/>
            <a:r>
              <a:rPr lang="en-US" dirty="0" smtClean="0">
                <a:solidFill>
                  <a:schemeClr val="accent1">
                    <a:lumMod val="60000"/>
                    <a:lumOff val="40000"/>
                  </a:schemeClr>
                </a:solidFill>
              </a:rPr>
              <a:t>no community violence </a:t>
            </a:r>
          </a:p>
          <a:p>
            <a:pPr algn="ctr"/>
            <a:r>
              <a:rPr lang="en-US" sz="2800" b="1" dirty="0" smtClean="0">
                <a:solidFill>
                  <a:schemeClr val="accent1">
                    <a:lumMod val="60000"/>
                    <a:lumOff val="40000"/>
                  </a:schemeClr>
                </a:solidFill>
              </a:rPr>
              <a:t>+ 31%</a:t>
            </a:r>
          </a:p>
        </p:txBody>
      </p:sp>
      <p:sp>
        <p:nvSpPr>
          <p:cNvPr id="15" name="TextBox 14"/>
          <p:cNvSpPr txBox="1"/>
          <p:nvPr/>
        </p:nvSpPr>
        <p:spPr>
          <a:xfrm>
            <a:off x="337090" y="1538004"/>
            <a:ext cx="3139455" cy="800219"/>
          </a:xfrm>
          <a:prstGeom prst="rect">
            <a:avLst/>
          </a:prstGeom>
          <a:noFill/>
        </p:spPr>
        <p:txBody>
          <a:bodyPr wrap="square" rtlCol="0">
            <a:spAutoFit/>
          </a:bodyPr>
          <a:lstStyle/>
          <a:p>
            <a:pPr algn="ctr"/>
            <a:r>
              <a:rPr lang="en-US" dirty="0" smtClean="0">
                <a:solidFill>
                  <a:schemeClr val="accent1">
                    <a:lumMod val="60000"/>
                    <a:lumOff val="40000"/>
                  </a:schemeClr>
                </a:solidFill>
              </a:rPr>
              <a:t>no violence perpetration</a:t>
            </a:r>
          </a:p>
          <a:p>
            <a:pPr algn="ctr"/>
            <a:r>
              <a:rPr lang="en-US" sz="2800" b="1" dirty="0" smtClean="0">
                <a:solidFill>
                  <a:schemeClr val="accent1">
                    <a:lumMod val="60000"/>
                    <a:lumOff val="40000"/>
                  </a:schemeClr>
                </a:solidFill>
              </a:rPr>
              <a:t>+ 26%</a:t>
            </a:r>
          </a:p>
        </p:txBody>
      </p:sp>
      <p:sp>
        <p:nvSpPr>
          <p:cNvPr id="16" name="TextBox 15"/>
          <p:cNvSpPr txBox="1"/>
          <p:nvPr/>
        </p:nvSpPr>
        <p:spPr>
          <a:xfrm>
            <a:off x="2453014" y="1028873"/>
            <a:ext cx="2675374" cy="523220"/>
          </a:xfrm>
          <a:prstGeom prst="rect">
            <a:avLst/>
          </a:prstGeom>
          <a:noFill/>
        </p:spPr>
        <p:txBody>
          <a:bodyPr wrap="square" rtlCol="0">
            <a:spAutoFit/>
          </a:bodyPr>
          <a:lstStyle/>
          <a:p>
            <a:pPr algn="ctr"/>
            <a:r>
              <a:rPr lang="en-US" dirty="0" smtClean="0">
                <a:solidFill>
                  <a:schemeClr val="accent1">
                    <a:lumMod val="60000"/>
                    <a:lumOff val="40000"/>
                  </a:schemeClr>
                </a:solidFill>
              </a:rPr>
              <a:t>no abuse </a:t>
            </a:r>
            <a:r>
              <a:rPr lang="en-US" sz="2800" b="1" dirty="0" smtClean="0">
                <a:solidFill>
                  <a:schemeClr val="accent1">
                    <a:lumMod val="60000"/>
                    <a:lumOff val="40000"/>
                  </a:schemeClr>
                </a:solidFill>
              </a:rPr>
              <a:t>+ 21%</a:t>
            </a:r>
          </a:p>
        </p:txBody>
      </p:sp>
      <p:sp>
        <p:nvSpPr>
          <p:cNvPr id="19" name="TextBox 18"/>
          <p:cNvSpPr txBox="1"/>
          <p:nvPr/>
        </p:nvSpPr>
        <p:spPr>
          <a:xfrm>
            <a:off x="254964" y="265024"/>
            <a:ext cx="8188798" cy="584775"/>
          </a:xfrm>
          <a:prstGeom prst="rect">
            <a:avLst/>
          </a:prstGeom>
          <a:noFill/>
        </p:spPr>
        <p:txBody>
          <a:bodyPr wrap="square" rtlCol="0">
            <a:spAutoFit/>
          </a:bodyPr>
          <a:lstStyle/>
          <a:p>
            <a:r>
              <a:rPr lang="en-US" sz="3200" dirty="0" smtClean="0">
                <a:solidFill>
                  <a:schemeClr val="bg1"/>
                </a:solidFill>
                <a:latin typeface="+mj-lt"/>
                <a:ea typeface="Arial Rounded MT Bold" charset="0"/>
                <a:cs typeface="Arial Rounded MT Bold" charset="0"/>
              </a:rPr>
              <a:t>Super-accelerator effects</a:t>
            </a:r>
            <a:endParaRPr lang="en-US" sz="3200" dirty="0">
              <a:solidFill>
                <a:schemeClr val="bg1"/>
              </a:solidFill>
              <a:latin typeface="+mj-lt"/>
              <a:ea typeface="Arial Rounded MT Bold" charset="0"/>
              <a:cs typeface="Arial Rounded MT Bold" charset="0"/>
            </a:endParaRPr>
          </a:p>
        </p:txBody>
      </p:sp>
      <p:cxnSp>
        <p:nvCxnSpPr>
          <p:cNvPr id="20" name="Straight Connector 19"/>
          <p:cNvCxnSpPr/>
          <p:nvPr/>
        </p:nvCxnSpPr>
        <p:spPr>
          <a:xfrm flipV="1">
            <a:off x="365760" y="898162"/>
            <a:ext cx="4007314" cy="1111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593642" y="2525473"/>
            <a:ext cx="828000" cy="828000"/>
            <a:chOff x="809063" y="4139986"/>
            <a:chExt cx="1521770" cy="1440000"/>
          </a:xfrm>
        </p:grpSpPr>
        <p:sp>
          <p:nvSpPr>
            <p:cNvPr id="21" name="Oval 20"/>
            <p:cNvSpPr>
              <a:spLocks noChangeAspect="1"/>
            </p:cNvSpPr>
            <p:nvPr/>
          </p:nvSpPr>
          <p:spPr>
            <a:xfrm>
              <a:off x="809063" y="4139986"/>
              <a:ext cx="1521770" cy="1440000"/>
            </a:xfrm>
            <a:prstGeom prst="ellipse">
              <a:avLst/>
            </a:prstGeom>
            <a:solidFill>
              <a:srgbClr val="2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49493" y="4373986"/>
              <a:ext cx="1040910" cy="972000"/>
            </a:xfrm>
            <a:prstGeom prst="rect">
              <a:avLst/>
            </a:prstGeom>
          </p:spPr>
        </p:pic>
      </p:grpSp>
    </p:spTree>
    <p:extLst>
      <p:ext uri="{BB962C8B-B14F-4D97-AF65-F5344CB8AC3E}">
        <p14:creationId xmlns:p14="http://schemas.microsoft.com/office/powerpoint/2010/main" val="1007675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3"/>
          <a:stretch/>
        </p:blipFill>
        <p:spPr>
          <a:xfrm>
            <a:off x="-1" y="0"/>
            <a:ext cx="9144001" cy="6858000"/>
          </a:xfrm>
          <a:prstGeom prst="rect">
            <a:avLst/>
          </a:prstGeom>
        </p:spPr>
      </p:pic>
      <p:grpSp>
        <p:nvGrpSpPr>
          <p:cNvPr id="14" name="Group 13"/>
          <p:cNvGrpSpPr>
            <a:grpSpLocks noChangeAspect="1"/>
          </p:cNvGrpSpPr>
          <p:nvPr/>
        </p:nvGrpSpPr>
        <p:grpSpPr>
          <a:xfrm>
            <a:off x="3891483" y="301426"/>
            <a:ext cx="1524566" cy="1447350"/>
            <a:chOff x="4104363" y="367689"/>
            <a:chExt cx="4916989" cy="4667955"/>
          </a:xfrm>
        </p:grpSpPr>
        <p:grpSp>
          <p:nvGrpSpPr>
            <p:cNvPr id="15" name="Group 14"/>
            <p:cNvGrpSpPr/>
            <p:nvPr/>
          </p:nvGrpSpPr>
          <p:grpSpPr>
            <a:xfrm>
              <a:off x="4104363" y="2155644"/>
              <a:ext cx="2880000" cy="2880000"/>
              <a:chOff x="5274365" y="1858804"/>
              <a:chExt cx="2880000" cy="2880000"/>
            </a:xfrm>
            <a:scene3d>
              <a:camera prst="isometricLeftDown"/>
              <a:lightRig rig="threePt" dir="t"/>
            </a:scene3d>
          </p:grpSpPr>
          <p:sp>
            <p:nvSpPr>
              <p:cNvPr id="22" name="Rectangle 21"/>
              <p:cNvSpPr>
                <a:spLocks noChangeAspect="1"/>
              </p:cNvSpPr>
              <p:nvPr/>
            </p:nvSpPr>
            <p:spPr>
              <a:xfrm>
                <a:off x="5274365" y="1858804"/>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nvGrpSpPr>
            <p:cNvPr id="16" name="Group 15"/>
            <p:cNvGrpSpPr/>
            <p:nvPr/>
          </p:nvGrpSpPr>
          <p:grpSpPr>
            <a:xfrm>
              <a:off x="5129906" y="367689"/>
              <a:ext cx="2880000" cy="2880000"/>
              <a:chOff x="5288992" y="1844177"/>
              <a:chExt cx="2880000" cy="2880000"/>
            </a:xfrm>
            <a:scene3d>
              <a:camera prst="isometricTopUp"/>
              <a:lightRig rig="threePt" dir="t"/>
            </a:scene3d>
          </p:grpSpPr>
          <p:sp>
            <p:nvSpPr>
              <p:cNvPr id="20" name="Rectangle 19"/>
              <p:cNvSpPr>
                <a:spLocks noChangeAspect="1"/>
              </p:cNvSpPr>
              <p:nvPr/>
            </p:nvSpPr>
            <p:spPr>
              <a:xfrm>
                <a:off x="5288992" y="1844177"/>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4">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nvGrpSpPr>
            <p:cNvPr id="17" name="Group 16"/>
            <p:cNvGrpSpPr/>
            <p:nvPr/>
          </p:nvGrpSpPr>
          <p:grpSpPr>
            <a:xfrm>
              <a:off x="6141352" y="2142392"/>
              <a:ext cx="2880000" cy="2880000"/>
              <a:chOff x="5274365" y="1858804"/>
              <a:chExt cx="2880000" cy="2880000"/>
            </a:xfrm>
            <a:scene3d>
              <a:camera prst="isometricRightUp"/>
              <a:lightRig rig="threePt" dir="t"/>
            </a:scene3d>
          </p:grpSpPr>
          <p:sp>
            <p:nvSpPr>
              <p:cNvPr id="18" name="Rectangle 17"/>
              <p:cNvSpPr>
                <a:spLocks noChangeAspect="1"/>
              </p:cNvSpPr>
              <p:nvPr/>
            </p:nvSpPr>
            <p:spPr>
              <a:xfrm>
                <a:off x="5274365" y="1858804"/>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grpSp>
        <p:nvGrpSpPr>
          <p:cNvPr id="24" name="Group 23"/>
          <p:cNvGrpSpPr>
            <a:grpSpLocks noChangeAspect="1"/>
          </p:cNvGrpSpPr>
          <p:nvPr/>
        </p:nvGrpSpPr>
        <p:grpSpPr>
          <a:xfrm>
            <a:off x="329249" y="351439"/>
            <a:ext cx="1555155" cy="1476300"/>
            <a:chOff x="5277759" y="1873281"/>
            <a:chExt cx="4925895" cy="4676128"/>
          </a:xfrm>
        </p:grpSpPr>
        <p:grpSp>
          <p:nvGrpSpPr>
            <p:cNvPr id="25" name="Group 24"/>
            <p:cNvGrpSpPr/>
            <p:nvPr/>
          </p:nvGrpSpPr>
          <p:grpSpPr>
            <a:xfrm>
              <a:off x="5277759" y="3662496"/>
              <a:ext cx="2880000" cy="2880000"/>
              <a:chOff x="5277759" y="3662496"/>
              <a:chExt cx="2880000" cy="2880000"/>
            </a:xfrm>
            <a:scene3d>
              <a:camera prst="isometricLeftDown"/>
              <a:lightRig rig="threePt" dir="t"/>
            </a:scene3d>
          </p:grpSpPr>
          <p:sp>
            <p:nvSpPr>
              <p:cNvPr id="32" name="Rectangle 31"/>
              <p:cNvSpPr>
                <a:spLocks noChangeAspect="1"/>
              </p:cNvSpPr>
              <p:nvPr/>
            </p:nvSpPr>
            <p:spPr>
              <a:xfrm>
                <a:off x="5277759" y="3662496"/>
                <a:ext cx="2880000" cy="2880000"/>
              </a:xfrm>
              <a:prstGeom prst="rect">
                <a:avLst/>
              </a:prstGeom>
              <a:solidFill>
                <a:srgbClr val="18558B"/>
              </a:solidFill>
              <a:ln>
                <a:solidFill>
                  <a:srgbClr val="185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20820" t="41094" r="22751" b="6481"/>
              <a:stretch/>
            </p:blipFill>
            <p:spPr>
              <a:xfrm>
                <a:off x="5645060" y="4105917"/>
                <a:ext cx="2145398" cy="1993159"/>
              </a:xfrm>
              <a:prstGeom prst="rect">
                <a:avLst/>
              </a:prstGeom>
            </p:spPr>
          </p:pic>
        </p:grpSp>
        <p:grpSp>
          <p:nvGrpSpPr>
            <p:cNvPr id="26" name="Group 25"/>
            <p:cNvGrpSpPr/>
            <p:nvPr/>
          </p:nvGrpSpPr>
          <p:grpSpPr>
            <a:xfrm>
              <a:off x="7323654" y="3669409"/>
              <a:ext cx="2880000" cy="2880000"/>
              <a:chOff x="5277759" y="3676999"/>
              <a:chExt cx="2880000" cy="2880000"/>
            </a:xfrm>
            <a:scene3d>
              <a:camera prst="isometricRightUp"/>
              <a:lightRig rig="threePt" dir="t"/>
            </a:scene3d>
          </p:grpSpPr>
          <p:sp>
            <p:nvSpPr>
              <p:cNvPr id="30" name="Rectangle 29"/>
              <p:cNvSpPr>
                <a:spLocks noChangeAspect="1"/>
              </p:cNvSpPr>
              <p:nvPr/>
            </p:nvSpPr>
            <p:spPr>
              <a:xfrm>
                <a:off x="5277759" y="3676999"/>
                <a:ext cx="2880000" cy="2880000"/>
              </a:xfrm>
              <a:prstGeom prst="rect">
                <a:avLst/>
              </a:prstGeom>
              <a:solidFill>
                <a:srgbClr val="18558B"/>
              </a:solidFill>
              <a:ln>
                <a:solidFill>
                  <a:srgbClr val="185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20820" t="41094" r="22751" b="6481"/>
              <a:stretch/>
            </p:blipFill>
            <p:spPr>
              <a:xfrm>
                <a:off x="5645060" y="4105917"/>
                <a:ext cx="2145398" cy="1993159"/>
              </a:xfrm>
              <a:prstGeom prst="rect">
                <a:avLst/>
              </a:prstGeom>
            </p:spPr>
          </p:pic>
        </p:grpSp>
        <p:grpSp>
          <p:nvGrpSpPr>
            <p:cNvPr id="27" name="Group 26"/>
            <p:cNvGrpSpPr/>
            <p:nvPr/>
          </p:nvGrpSpPr>
          <p:grpSpPr>
            <a:xfrm>
              <a:off x="6296615" y="1873281"/>
              <a:ext cx="2880000" cy="2880000"/>
              <a:chOff x="5292262" y="3652345"/>
              <a:chExt cx="2880000" cy="2880000"/>
            </a:xfrm>
            <a:scene3d>
              <a:camera prst="isometricTopUp"/>
              <a:lightRig rig="threePt" dir="t"/>
            </a:scene3d>
          </p:grpSpPr>
          <p:sp>
            <p:nvSpPr>
              <p:cNvPr id="28" name="Rectangle 27"/>
              <p:cNvSpPr>
                <a:spLocks noChangeAspect="1"/>
              </p:cNvSpPr>
              <p:nvPr/>
            </p:nvSpPr>
            <p:spPr>
              <a:xfrm>
                <a:off x="5292262" y="3652345"/>
                <a:ext cx="2880000" cy="2880000"/>
              </a:xfrm>
              <a:prstGeom prst="rect">
                <a:avLst/>
              </a:prstGeom>
              <a:solidFill>
                <a:srgbClr val="18558B"/>
              </a:solidFill>
              <a:ln>
                <a:solidFill>
                  <a:srgbClr val="185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20820" t="41094" r="22751" b="6481"/>
              <a:stretch/>
            </p:blipFill>
            <p:spPr>
              <a:xfrm>
                <a:off x="5645060" y="4105917"/>
                <a:ext cx="2145398" cy="1993159"/>
              </a:xfrm>
              <a:prstGeom prst="rect">
                <a:avLst/>
              </a:prstGeom>
            </p:spPr>
          </p:pic>
        </p:grpSp>
      </p:grpSp>
      <p:grpSp>
        <p:nvGrpSpPr>
          <p:cNvPr id="34" name="Group 33"/>
          <p:cNvGrpSpPr>
            <a:grpSpLocks noChangeAspect="1"/>
          </p:cNvGrpSpPr>
          <p:nvPr/>
        </p:nvGrpSpPr>
        <p:grpSpPr>
          <a:xfrm>
            <a:off x="7203484" y="351439"/>
            <a:ext cx="1475003" cy="1393079"/>
            <a:chOff x="2817845" y="-276808"/>
            <a:chExt cx="6159699" cy="5817575"/>
          </a:xfrm>
        </p:grpSpPr>
        <p:grpSp>
          <p:nvGrpSpPr>
            <p:cNvPr id="35" name="Group 34"/>
            <p:cNvGrpSpPr/>
            <p:nvPr/>
          </p:nvGrpSpPr>
          <p:grpSpPr>
            <a:xfrm>
              <a:off x="2817845" y="1922106"/>
              <a:ext cx="3600000" cy="3600000"/>
              <a:chOff x="7296539" y="1287625"/>
              <a:chExt cx="3600000" cy="3600000"/>
            </a:xfrm>
            <a:scene3d>
              <a:camera prst="isometricLeftDown"/>
              <a:lightRig rig="threePt" dir="t"/>
            </a:scene3d>
          </p:grpSpPr>
          <p:sp>
            <p:nvSpPr>
              <p:cNvPr id="42" name="Rectangle 41"/>
              <p:cNvSpPr>
                <a:spLocks noChangeAspect="1"/>
              </p:cNvSpPr>
              <p:nvPr/>
            </p:nvSpPr>
            <p:spPr>
              <a:xfrm>
                <a:off x="7296539" y="1287625"/>
                <a:ext cx="3600000" cy="3600000"/>
              </a:xfrm>
              <a:prstGeom prst="rect">
                <a:avLst/>
              </a:prstGeom>
              <a:solidFill>
                <a:srgbClr val="EA3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rotWithShape="1">
              <a:blip r:embed="rId6">
                <a:clrChange>
                  <a:clrFrom>
                    <a:srgbClr val="EB1C2D"/>
                  </a:clrFrom>
                  <a:clrTo>
                    <a:srgbClr val="EB1C2D">
                      <a:alpha val="0"/>
                    </a:srgbClr>
                  </a:clrTo>
                </a:clrChange>
                <a:extLst>
                  <a:ext uri="{28A0092B-C50C-407E-A947-70E740481C1C}">
                    <a14:useLocalDpi xmlns:a14="http://schemas.microsoft.com/office/drawing/2010/main" val="0"/>
                  </a:ext>
                </a:extLst>
              </a:blip>
              <a:srcRect l="7487" t="41138" r="8888" b="17593"/>
              <a:stretch/>
            </p:blipFill>
            <p:spPr>
              <a:xfrm>
                <a:off x="7534776" y="2316872"/>
                <a:ext cx="3123527" cy="1541507"/>
              </a:xfrm>
              <a:prstGeom prst="rect">
                <a:avLst/>
              </a:prstGeom>
            </p:spPr>
          </p:pic>
        </p:grpSp>
        <p:grpSp>
          <p:nvGrpSpPr>
            <p:cNvPr id="36" name="Group 35"/>
            <p:cNvGrpSpPr/>
            <p:nvPr/>
          </p:nvGrpSpPr>
          <p:grpSpPr>
            <a:xfrm>
              <a:off x="5377544" y="1940767"/>
              <a:ext cx="3600000" cy="3600000"/>
              <a:chOff x="7296539" y="1287625"/>
              <a:chExt cx="3600000" cy="3600000"/>
            </a:xfrm>
            <a:scene3d>
              <a:camera prst="isometricRightUp"/>
              <a:lightRig rig="threePt" dir="t"/>
            </a:scene3d>
          </p:grpSpPr>
          <p:sp>
            <p:nvSpPr>
              <p:cNvPr id="40" name="Rectangle 39"/>
              <p:cNvSpPr>
                <a:spLocks noChangeAspect="1"/>
              </p:cNvSpPr>
              <p:nvPr/>
            </p:nvSpPr>
            <p:spPr>
              <a:xfrm>
                <a:off x="7296539" y="1287625"/>
                <a:ext cx="3600000" cy="3600000"/>
              </a:xfrm>
              <a:prstGeom prst="rect">
                <a:avLst/>
              </a:prstGeom>
              <a:solidFill>
                <a:srgbClr val="EA3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rotWithShape="1">
              <a:blip r:embed="rId6">
                <a:clrChange>
                  <a:clrFrom>
                    <a:srgbClr val="EB1C2D"/>
                  </a:clrFrom>
                  <a:clrTo>
                    <a:srgbClr val="EB1C2D">
                      <a:alpha val="0"/>
                    </a:srgbClr>
                  </a:clrTo>
                </a:clrChange>
                <a:extLst>
                  <a:ext uri="{28A0092B-C50C-407E-A947-70E740481C1C}">
                    <a14:useLocalDpi xmlns:a14="http://schemas.microsoft.com/office/drawing/2010/main" val="0"/>
                  </a:ext>
                </a:extLst>
              </a:blip>
              <a:srcRect l="7487" t="41138" r="8888" b="17593"/>
              <a:stretch/>
            </p:blipFill>
            <p:spPr>
              <a:xfrm>
                <a:off x="7534776" y="2316872"/>
                <a:ext cx="3123527" cy="1541507"/>
              </a:xfrm>
              <a:prstGeom prst="rect">
                <a:avLst/>
              </a:prstGeom>
            </p:spPr>
          </p:pic>
        </p:grpSp>
        <p:grpSp>
          <p:nvGrpSpPr>
            <p:cNvPr id="37" name="Group 36"/>
            <p:cNvGrpSpPr/>
            <p:nvPr/>
          </p:nvGrpSpPr>
          <p:grpSpPr>
            <a:xfrm>
              <a:off x="4095419" y="-276808"/>
              <a:ext cx="3600000" cy="3600000"/>
              <a:chOff x="7280615" y="1287625"/>
              <a:chExt cx="3600000" cy="3600000"/>
            </a:xfrm>
            <a:scene3d>
              <a:camera prst="isometricTopUp">
                <a:rot lat="19476219" lon="18899998" rev="3609746"/>
              </a:camera>
              <a:lightRig rig="threePt" dir="t"/>
            </a:scene3d>
          </p:grpSpPr>
          <p:sp>
            <p:nvSpPr>
              <p:cNvPr id="38" name="Rectangle 37"/>
              <p:cNvSpPr>
                <a:spLocks noChangeAspect="1"/>
              </p:cNvSpPr>
              <p:nvPr/>
            </p:nvSpPr>
            <p:spPr>
              <a:xfrm>
                <a:off x="7280615" y="1287625"/>
                <a:ext cx="3600000" cy="3600000"/>
              </a:xfrm>
              <a:prstGeom prst="rect">
                <a:avLst/>
              </a:prstGeom>
              <a:solidFill>
                <a:srgbClr val="EA3F33"/>
              </a:solidFill>
              <a:ln>
                <a:solidFill>
                  <a:srgbClr val="EA3F33"/>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39" name="Picture 38"/>
              <p:cNvPicPr>
                <a:picLocks noChangeAspect="1"/>
              </p:cNvPicPr>
              <p:nvPr/>
            </p:nvPicPr>
            <p:blipFill rotWithShape="1">
              <a:blip r:embed="rId6">
                <a:clrChange>
                  <a:clrFrom>
                    <a:srgbClr val="EB1C2D"/>
                  </a:clrFrom>
                  <a:clrTo>
                    <a:srgbClr val="EB1C2D">
                      <a:alpha val="0"/>
                    </a:srgbClr>
                  </a:clrTo>
                </a:clrChange>
                <a:extLst>
                  <a:ext uri="{28A0092B-C50C-407E-A947-70E740481C1C}">
                    <a14:useLocalDpi xmlns:a14="http://schemas.microsoft.com/office/drawing/2010/main" val="0"/>
                  </a:ext>
                </a:extLst>
              </a:blip>
              <a:srcRect l="7487" t="41138" r="8888" b="17593"/>
              <a:stretch/>
            </p:blipFill>
            <p:spPr>
              <a:xfrm>
                <a:off x="7534776" y="2316872"/>
                <a:ext cx="3123527" cy="1541507"/>
              </a:xfrm>
              <a:prstGeom prst="rect">
                <a:avLst/>
              </a:prstGeom>
            </p:spPr>
          </p:pic>
        </p:grpSp>
      </p:grpSp>
      <p:grpSp>
        <p:nvGrpSpPr>
          <p:cNvPr id="44" name="Group 43"/>
          <p:cNvGrpSpPr>
            <a:grpSpLocks noChangeAspect="1"/>
          </p:cNvGrpSpPr>
          <p:nvPr/>
        </p:nvGrpSpPr>
        <p:grpSpPr>
          <a:xfrm>
            <a:off x="2134871" y="151969"/>
            <a:ext cx="1389616" cy="1312725"/>
            <a:chOff x="7310911" y="1967549"/>
            <a:chExt cx="4929285" cy="4656538"/>
          </a:xfrm>
        </p:grpSpPr>
        <p:grpSp>
          <p:nvGrpSpPr>
            <p:cNvPr id="45" name="Group 44"/>
            <p:cNvGrpSpPr/>
            <p:nvPr/>
          </p:nvGrpSpPr>
          <p:grpSpPr>
            <a:xfrm>
              <a:off x="7310911" y="3731011"/>
              <a:ext cx="2880000" cy="2880000"/>
              <a:chOff x="7310911" y="3731011"/>
              <a:chExt cx="2880000" cy="2880000"/>
            </a:xfrm>
            <a:scene3d>
              <a:camera prst="isometricLeftDown"/>
              <a:lightRig rig="threePt" dir="t"/>
            </a:scene3d>
          </p:grpSpPr>
          <p:sp>
            <p:nvSpPr>
              <p:cNvPr id="52" name="Rectangle 51"/>
              <p:cNvSpPr>
                <a:spLocks noChangeAspect="1"/>
              </p:cNvSpPr>
              <p:nvPr/>
            </p:nvSpPr>
            <p:spPr>
              <a:xfrm>
                <a:off x="7310911" y="3731011"/>
                <a:ext cx="2880000" cy="2880000"/>
              </a:xfrm>
              <a:prstGeom prst="rect">
                <a:avLst/>
              </a:prstGeom>
              <a:solidFill>
                <a:srgbClr val="C4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rotWithShape="1">
              <a:blip r:embed="rId7">
                <a:clrChange>
                  <a:clrFrom>
                    <a:srgbClr val="C31F33"/>
                  </a:clrFrom>
                  <a:clrTo>
                    <a:srgbClr val="C31F33">
                      <a:alpha val="0"/>
                    </a:srgbClr>
                  </a:clrTo>
                </a:clrChange>
                <a:extLst>
                  <a:ext uri="{28A0092B-C50C-407E-A947-70E740481C1C}">
                    <a14:useLocalDpi xmlns:a14="http://schemas.microsoft.com/office/drawing/2010/main" val="0"/>
                  </a:ext>
                </a:extLst>
              </a:blip>
              <a:srcRect l="17858" t="36032" r="17407" b="11111"/>
              <a:stretch/>
            </p:blipFill>
            <p:spPr>
              <a:xfrm>
                <a:off x="7806595" y="4411803"/>
                <a:ext cx="1859642" cy="1518417"/>
              </a:xfrm>
              <a:prstGeom prst="rect">
                <a:avLst/>
              </a:prstGeom>
            </p:spPr>
          </p:pic>
        </p:grpSp>
        <p:grpSp>
          <p:nvGrpSpPr>
            <p:cNvPr id="46" name="Group 45"/>
            <p:cNvGrpSpPr/>
            <p:nvPr/>
          </p:nvGrpSpPr>
          <p:grpSpPr>
            <a:xfrm>
              <a:off x="9360196" y="3744087"/>
              <a:ext cx="2880000" cy="2880000"/>
              <a:chOff x="7296416" y="3731011"/>
              <a:chExt cx="2880000" cy="2880000"/>
            </a:xfrm>
            <a:scene3d>
              <a:camera prst="isometricRightUp"/>
              <a:lightRig rig="threePt" dir="t"/>
            </a:scene3d>
          </p:grpSpPr>
          <p:sp>
            <p:nvSpPr>
              <p:cNvPr id="50" name="Rectangle 49"/>
              <p:cNvSpPr>
                <a:spLocks noChangeAspect="1"/>
              </p:cNvSpPr>
              <p:nvPr/>
            </p:nvSpPr>
            <p:spPr>
              <a:xfrm>
                <a:off x="7296416" y="3731011"/>
                <a:ext cx="2880000" cy="2880000"/>
              </a:xfrm>
              <a:prstGeom prst="rect">
                <a:avLst/>
              </a:prstGeom>
              <a:solidFill>
                <a:srgbClr val="C4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7">
                <a:clrChange>
                  <a:clrFrom>
                    <a:srgbClr val="C31F33"/>
                  </a:clrFrom>
                  <a:clrTo>
                    <a:srgbClr val="C31F33">
                      <a:alpha val="0"/>
                    </a:srgbClr>
                  </a:clrTo>
                </a:clrChange>
                <a:extLst>
                  <a:ext uri="{28A0092B-C50C-407E-A947-70E740481C1C}">
                    <a14:useLocalDpi xmlns:a14="http://schemas.microsoft.com/office/drawing/2010/main" val="0"/>
                  </a:ext>
                </a:extLst>
              </a:blip>
              <a:srcRect l="17858" t="36032" r="17407" b="11111"/>
              <a:stretch/>
            </p:blipFill>
            <p:spPr>
              <a:xfrm>
                <a:off x="7806595" y="4411803"/>
                <a:ext cx="1859642" cy="1518417"/>
              </a:xfrm>
              <a:prstGeom prst="rect">
                <a:avLst/>
              </a:prstGeom>
            </p:spPr>
          </p:pic>
        </p:grpSp>
        <p:grpSp>
          <p:nvGrpSpPr>
            <p:cNvPr id="47" name="Group 46"/>
            <p:cNvGrpSpPr/>
            <p:nvPr/>
          </p:nvGrpSpPr>
          <p:grpSpPr>
            <a:xfrm>
              <a:off x="8328306" y="1967549"/>
              <a:ext cx="2880000" cy="2880000"/>
              <a:chOff x="7296416" y="3731011"/>
              <a:chExt cx="2880000" cy="2880000"/>
            </a:xfrm>
            <a:scene3d>
              <a:camera prst="isometricTopUp"/>
              <a:lightRig rig="threePt" dir="t"/>
            </a:scene3d>
          </p:grpSpPr>
          <p:sp>
            <p:nvSpPr>
              <p:cNvPr id="48" name="Rectangle 47"/>
              <p:cNvSpPr>
                <a:spLocks noChangeAspect="1"/>
              </p:cNvSpPr>
              <p:nvPr/>
            </p:nvSpPr>
            <p:spPr>
              <a:xfrm>
                <a:off x="7296416" y="3731011"/>
                <a:ext cx="2880000" cy="2880000"/>
              </a:xfrm>
              <a:prstGeom prst="rect">
                <a:avLst/>
              </a:prstGeom>
              <a:solidFill>
                <a:srgbClr val="C4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rotWithShape="1">
              <a:blip r:embed="rId7">
                <a:clrChange>
                  <a:clrFrom>
                    <a:srgbClr val="C31F33"/>
                  </a:clrFrom>
                  <a:clrTo>
                    <a:srgbClr val="C31F33">
                      <a:alpha val="0"/>
                    </a:srgbClr>
                  </a:clrTo>
                </a:clrChange>
                <a:extLst>
                  <a:ext uri="{28A0092B-C50C-407E-A947-70E740481C1C}">
                    <a14:useLocalDpi xmlns:a14="http://schemas.microsoft.com/office/drawing/2010/main" val="0"/>
                  </a:ext>
                </a:extLst>
              </a:blip>
              <a:srcRect l="17858" t="36032" r="17407" b="11111"/>
              <a:stretch/>
            </p:blipFill>
            <p:spPr>
              <a:xfrm>
                <a:off x="7806595" y="4411803"/>
                <a:ext cx="1859642" cy="1518417"/>
              </a:xfrm>
              <a:prstGeom prst="rect">
                <a:avLst/>
              </a:prstGeom>
            </p:spPr>
          </p:pic>
        </p:grpSp>
      </p:grpSp>
      <p:grpSp>
        <p:nvGrpSpPr>
          <p:cNvPr id="54" name="Group 53"/>
          <p:cNvGrpSpPr>
            <a:grpSpLocks noChangeAspect="1"/>
          </p:cNvGrpSpPr>
          <p:nvPr/>
        </p:nvGrpSpPr>
        <p:grpSpPr>
          <a:xfrm>
            <a:off x="5618178" y="140316"/>
            <a:ext cx="1528258" cy="1441949"/>
            <a:chOff x="68396" y="2061960"/>
            <a:chExt cx="4929432" cy="4651043"/>
          </a:xfrm>
        </p:grpSpPr>
        <p:grpSp>
          <p:nvGrpSpPr>
            <p:cNvPr id="55" name="Group 54"/>
            <p:cNvGrpSpPr/>
            <p:nvPr/>
          </p:nvGrpSpPr>
          <p:grpSpPr>
            <a:xfrm>
              <a:off x="68396" y="3833003"/>
              <a:ext cx="2880000" cy="2880000"/>
              <a:chOff x="4335097" y="5644363"/>
              <a:chExt cx="2880000" cy="2880000"/>
            </a:xfrm>
            <a:scene3d>
              <a:camera prst="isometricLeftDown"/>
              <a:lightRig rig="threePt" dir="t"/>
            </a:scene3d>
          </p:grpSpPr>
          <p:sp>
            <p:nvSpPr>
              <p:cNvPr id="62" name="Rectangle 61"/>
              <p:cNvSpPr>
                <a:spLocks noChangeAspect="1"/>
              </p:cNvSpPr>
              <p:nvPr/>
            </p:nvSpPr>
            <p:spPr>
              <a:xfrm>
                <a:off x="4335097" y="5644363"/>
                <a:ext cx="2880000" cy="2880000"/>
              </a:xfrm>
              <a:prstGeom prst="rect">
                <a:avLst/>
              </a:prstGeom>
              <a:solidFill>
                <a:srgbClr val="90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rotWithShape="1">
              <a:blip r:embed="rId8">
                <a:clrChange>
                  <a:clrFrom>
                    <a:srgbClr val="8F1838"/>
                  </a:clrFrom>
                  <a:clrTo>
                    <a:srgbClr val="8F1838">
                      <a:alpha val="0"/>
                    </a:srgbClr>
                  </a:clrTo>
                </a:clrChange>
                <a:extLst>
                  <a:ext uri="{28A0092B-C50C-407E-A947-70E740481C1C}">
                    <a14:useLocalDpi xmlns:a14="http://schemas.microsoft.com/office/drawing/2010/main" val="0"/>
                  </a:ext>
                </a:extLst>
              </a:blip>
              <a:srcRect l="20450" t="32390" r="20264" b="6481"/>
              <a:stretch/>
            </p:blipFill>
            <p:spPr>
              <a:xfrm>
                <a:off x="4853914" y="6134554"/>
                <a:ext cx="1842367" cy="1899619"/>
              </a:xfrm>
              <a:prstGeom prst="rect">
                <a:avLst/>
              </a:prstGeom>
            </p:spPr>
          </p:pic>
        </p:grpSp>
        <p:grpSp>
          <p:nvGrpSpPr>
            <p:cNvPr id="56" name="Group 55"/>
            <p:cNvGrpSpPr/>
            <p:nvPr/>
          </p:nvGrpSpPr>
          <p:grpSpPr>
            <a:xfrm>
              <a:off x="1090771" y="2061960"/>
              <a:ext cx="2880000" cy="2880000"/>
              <a:chOff x="4349689" y="5635560"/>
              <a:chExt cx="2880000" cy="2880000"/>
            </a:xfrm>
            <a:scene3d>
              <a:camera prst="isometricTopUp"/>
              <a:lightRig rig="threePt" dir="t"/>
            </a:scene3d>
          </p:grpSpPr>
          <p:sp>
            <p:nvSpPr>
              <p:cNvPr id="60" name="Rectangle 59"/>
              <p:cNvSpPr>
                <a:spLocks noChangeAspect="1"/>
              </p:cNvSpPr>
              <p:nvPr/>
            </p:nvSpPr>
            <p:spPr>
              <a:xfrm>
                <a:off x="4349689" y="5635560"/>
                <a:ext cx="2880000" cy="2880000"/>
              </a:xfrm>
              <a:prstGeom prst="rect">
                <a:avLst/>
              </a:prstGeom>
              <a:solidFill>
                <a:srgbClr val="902538"/>
              </a:solidFill>
              <a:ln>
                <a:solidFill>
                  <a:srgbClr val="902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8">
                <a:clrChange>
                  <a:clrFrom>
                    <a:srgbClr val="8F1838"/>
                  </a:clrFrom>
                  <a:clrTo>
                    <a:srgbClr val="8F1838">
                      <a:alpha val="0"/>
                    </a:srgbClr>
                  </a:clrTo>
                </a:clrChange>
                <a:extLst>
                  <a:ext uri="{28A0092B-C50C-407E-A947-70E740481C1C}">
                    <a14:useLocalDpi xmlns:a14="http://schemas.microsoft.com/office/drawing/2010/main" val="0"/>
                  </a:ext>
                </a:extLst>
              </a:blip>
              <a:srcRect l="20450" t="32390" r="20264" b="6481"/>
              <a:stretch/>
            </p:blipFill>
            <p:spPr>
              <a:xfrm>
                <a:off x="4853914" y="6134554"/>
                <a:ext cx="1842367" cy="1899619"/>
              </a:xfrm>
              <a:prstGeom prst="rect">
                <a:avLst/>
              </a:prstGeom>
            </p:spPr>
          </p:pic>
        </p:grpSp>
        <p:grpSp>
          <p:nvGrpSpPr>
            <p:cNvPr id="57" name="Group 56"/>
            <p:cNvGrpSpPr/>
            <p:nvPr/>
          </p:nvGrpSpPr>
          <p:grpSpPr>
            <a:xfrm>
              <a:off x="2117828" y="3833003"/>
              <a:ext cx="2880000" cy="2880000"/>
              <a:chOff x="4335097" y="5644363"/>
              <a:chExt cx="2880000" cy="2880000"/>
            </a:xfrm>
            <a:scene3d>
              <a:camera prst="isometricRightUp"/>
              <a:lightRig rig="threePt" dir="t"/>
            </a:scene3d>
          </p:grpSpPr>
          <p:sp>
            <p:nvSpPr>
              <p:cNvPr id="58" name="Rectangle 57"/>
              <p:cNvSpPr>
                <a:spLocks noChangeAspect="1"/>
              </p:cNvSpPr>
              <p:nvPr/>
            </p:nvSpPr>
            <p:spPr>
              <a:xfrm>
                <a:off x="4335097" y="5644363"/>
                <a:ext cx="2880000" cy="2880000"/>
              </a:xfrm>
              <a:prstGeom prst="rect">
                <a:avLst/>
              </a:prstGeom>
              <a:solidFill>
                <a:srgbClr val="90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rotWithShape="1">
              <a:blip r:embed="rId8">
                <a:clrChange>
                  <a:clrFrom>
                    <a:srgbClr val="8F1838"/>
                  </a:clrFrom>
                  <a:clrTo>
                    <a:srgbClr val="8F1838">
                      <a:alpha val="0"/>
                    </a:srgbClr>
                  </a:clrTo>
                </a:clrChange>
                <a:extLst>
                  <a:ext uri="{28A0092B-C50C-407E-A947-70E740481C1C}">
                    <a14:useLocalDpi xmlns:a14="http://schemas.microsoft.com/office/drawing/2010/main" val="0"/>
                  </a:ext>
                </a:extLst>
              </a:blip>
              <a:srcRect l="20450" t="32390" r="20264" b="6481"/>
              <a:stretch/>
            </p:blipFill>
            <p:spPr>
              <a:xfrm>
                <a:off x="4853914" y="6134554"/>
                <a:ext cx="1842367" cy="1899619"/>
              </a:xfrm>
              <a:prstGeom prst="rect">
                <a:avLst/>
              </a:prstGeom>
            </p:spPr>
          </p:pic>
        </p:grpSp>
      </p:grpSp>
    </p:spTree>
    <p:extLst>
      <p:ext uri="{BB962C8B-B14F-4D97-AF65-F5344CB8AC3E}">
        <p14:creationId xmlns:p14="http://schemas.microsoft.com/office/powerpoint/2010/main" val="450939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69222" y="1134073"/>
            <a:ext cx="1188923" cy="523378"/>
            <a:chOff x="3873945" y="1002425"/>
            <a:chExt cx="1540376" cy="868440"/>
          </a:xfrm>
        </p:grpSpPr>
        <p:pic>
          <p:nvPicPr>
            <p:cNvPr id="37" name="Picture 11" descr="NRF">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9917" y="1510243"/>
              <a:ext cx="827676" cy="360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9" descr="http://www.nrf.ac.za/static/images/nrflogotop.gif">
              <a:hlinkClick r:id="rId3"/>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3945" y="1002425"/>
              <a:ext cx="1540376" cy="502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9" name="Picture 2"/>
          <p:cNvPicPr>
            <a:picLocks noChangeAspect="1"/>
          </p:cNvPicPr>
          <p:nvPr/>
        </p:nvPicPr>
        <p:blipFill>
          <a:blip r:embed="rId6"/>
          <a:stretch>
            <a:fillRect/>
          </a:stretch>
        </p:blipFill>
        <p:spPr>
          <a:xfrm>
            <a:off x="7621082" y="4502728"/>
            <a:ext cx="1103825" cy="1121920"/>
          </a:xfrm>
          <a:prstGeom prst="rect">
            <a:avLst/>
          </a:prstGeom>
        </p:spPr>
      </p:pic>
      <p:pic>
        <p:nvPicPr>
          <p:cNvPr id="21" name="Picture 1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11434" y="3068210"/>
            <a:ext cx="1323122" cy="11075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2" descr="C:\Users\smedley\Downloads\jnj_logo_rgb (1).jpg"/>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t="11802" b="12614"/>
          <a:stretch/>
        </p:blipFill>
        <p:spPr bwMode="auto">
          <a:xfrm>
            <a:off x="1405473" y="154922"/>
            <a:ext cx="2790016" cy="70448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1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31145" y="125613"/>
            <a:ext cx="2481768" cy="7337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23" descr="Image result for nuffield foundatio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721" y="2564957"/>
            <a:ext cx="2045309" cy="739793"/>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35" descr="https://www.iasociety.org/Web/WebContent/Image/logo_cipher_main.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42563" y="966221"/>
            <a:ext cx="1567910" cy="513003"/>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C6BF88D1-D8FE-45AC-885F-7A826480886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257" r="25082"/>
          <a:stretch/>
        </p:blipFill>
        <p:spPr>
          <a:xfrm>
            <a:off x="8029085" y="844045"/>
            <a:ext cx="864573" cy="1183461"/>
          </a:xfrm>
          <a:prstGeom prst="rect">
            <a:avLst/>
          </a:prstGeom>
        </p:spPr>
      </p:pic>
      <p:pic>
        <p:nvPicPr>
          <p:cNvPr id="31" name="Picture 30">
            <a:extLst>
              <a:ext uri="{FF2B5EF4-FFF2-40B4-BE49-F238E27FC236}">
                <a16:creationId xmlns="" xmlns:a16="http://schemas.microsoft.com/office/drawing/2014/main" id="{E24E5C7C-44C8-4468-BAEF-D3570DFDFE84}"/>
              </a:ext>
            </a:extLst>
          </p:cNvPr>
          <p:cNvPicPr>
            <a:picLocks noChangeAspect="1"/>
          </p:cNvPicPr>
          <p:nvPr/>
        </p:nvPicPr>
        <p:blipFill>
          <a:blip r:embed="rId13"/>
          <a:stretch>
            <a:fillRect/>
          </a:stretch>
        </p:blipFill>
        <p:spPr>
          <a:xfrm>
            <a:off x="86471" y="149251"/>
            <a:ext cx="1280660" cy="1222058"/>
          </a:xfrm>
          <a:prstGeom prst="rect">
            <a:avLst/>
          </a:prstGeom>
        </p:spPr>
      </p:pic>
      <p:pic>
        <p:nvPicPr>
          <p:cNvPr id="27" name="Picture 26" descr="Image result for oak foundation">
            <a:extLst>
              <a:ext uri="{FF2B5EF4-FFF2-40B4-BE49-F238E27FC236}">
                <a16:creationId xmlns="" xmlns:a16="http://schemas.microsoft.com/office/drawing/2014/main" id="{19A559A6-F926-4CDA-9A20-27258E844D70}"/>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197850" y="1621009"/>
            <a:ext cx="1411585" cy="505314"/>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7572E3A2-7930-44E5-BB8D-B778AF345261" descr="01478978-61C2-48C1-93D4-A48F43A48315@vpn">
            <a:extLst>
              <a:ext uri="{FF2B5EF4-FFF2-40B4-BE49-F238E27FC236}">
                <a16:creationId xmlns="" xmlns:a16="http://schemas.microsoft.com/office/drawing/2014/main" id="{4F5412FD-2781-46E6-B51F-DA5D1E80AA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4477" y="2666624"/>
            <a:ext cx="2153529" cy="74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EFE70B05-FB23-4C7F-9744-6107FCF42FE2" descr="Research England Logo">
            <a:extLst>
              <a:ext uri="{FF2B5EF4-FFF2-40B4-BE49-F238E27FC236}">
                <a16:creationId xmlns="" xmlns:a16="http://schemas.microsoft.com/office/drawing/2014/main" id="{ED9C3291-0EE0-449A-B042-275445AFB3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62639" y="948334"/>
            <a:ext cx="1309772" cy="52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8B3D6501-091E-F640-9F4E-857B10589DA1}"/>
              </a:ext>
            </a:extLst>
          </p:cNvPr>
          <p:cNvPicPr>
            <a:picLocks noChangeAspect="1"/>
          </p:cNvPicPr>
          <p:nvPr/>
        </p:nvPicPr>
        <p:blipFill rotWithShape="1">
          <a:blip r:embed="rId17">
            <a:extLst>
              <a:ext uri="{28A0092B-C50C-407E-A947-70E740481C1C}">
                <a14:useLocalDpi xmlns:a14="http://schemas.microsoft.com/office/drawing/2010/main" val="0"/>
              </a:ext>
            </a:extLst>
          </a:blip>
          <a:srcRect l="12947"/>
          <a:stretch/>
        </p:blipFill>
        <p:spPr>
          <a:xfrm>
            <a:off x="5128006" y="4454608"/>
            <a:ext cx="2702082" cy="775981"/>
          </a:xfrm>
          <a:prstGeom prst="rect">
            <a:avLst/>
          </a:prstGeom>
        </p:spPr>
      </p:pic>
      <p:grpSp>
        <p:nvGrpSpPr>
          <p:cNvPr id="28" name="Group 27">
            <a:extLst>
              <a:ext uri="{FF2B5EF4-FFF2-40B4-BE49-F238E27FC236}">
                <a16:creationId xmlns="" xmlns:a16="http://schemas.microsoft.com/office/drawing/2014/main" id="{64F090B7-7BE2-AE4F-842D-AF8C2F74CFA1}"/>
              </a:ext>
            </a:extLst>
          </p:cNvPr>
          <p:cNvGrpSpPr/>
          <p:nvPr/>
        </p:nvGrpSpPr>
        <p:grpSpPr>
          <a:xfrm>
            <a:off x="320699" y="4342603"/>
            <a:ext cx="977736" cy="664617"/>
            <a:chOff x="2961255" y="3952586"/>
            <a:chExt cx="1438606" cy="1036155"/>
          </a:xfrm>
        </p:grpSpPr>
        <p:pic>
          <p:nvPicPr>
            <p:cNvPr id="12" name="Picture 11">
              <a:extLst>
                <a:ext uri="{FF2B5EF4-FFF2-40B4-BE49-F238E27FC236}">
                  <a16:creationId xmlns="" xmlns:a16="http://schemas.microsoft.com/office/drawing/2014/main" id="{3ECDF589-06E8-2949-AA49-C400AC65C8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74982" y="3952586"/>
              <a:ext cx="1424879" cy="633280"/>
            </a:xfrm>
            <a:prstGeom prst="rect">
              <a:avLst/>
            </a:prstGeom>
          </p:spPr>
        </p:pic>
        <p:pic>
          <p:nvPicPr>
            <p:cNvPr id="17" name="Picture 16">
              <a:extLst>
                <a:ext uri="{FF2B5EF4-FFF2-40B4-BE49-F238E27FC236}">
                  <a16:creationId xmlns="" xmlns:a16="http://schemas.microsoft.com/office/drawing/2014/main" id="{3D9F90DD-FD38-4247-A1D9-209FC0F37F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61255" y="4608449"/>
              <a:ext cx="1433409" cy="380292"/>
            </a:xfrm>
            <a:prstGeom prst="rect">
              <a:avLst/>
            </a:prstGeom>
          </p:spPr>
        </p:pic>
      </p:grpSp>
      <p:pic>
        <p:nvPicPr>
          <p:cNvPr id="34" name="Picture 33">
            <a:extLst>
              <a:ext uri="{FF2B5EF4-FFF2-40B4-BE49-F238E27FC236}">
                <a16:creationId xmlns="" xmlns:a16="http://schemas.microsoft.com/office/drawing/2014/main" id="{768C628F-1758-CA48-BDEE-3C80375E19F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95160" y="5966995"/>
            <a:ext cx="2053989" cy="700357"/>
          </a:xfrm>
          <a:prstGeom prst="rect">
            <a:avLst/>
          </a:prstGeom>
        </p:spPr>
      </p:pic>
      <p:pic>
        <p:nvPicPr>
          <p:cNvPr id="36" name="Picture 35">
            <a:extLst>
              <a:ext uri="{FF2B5EF4-FFF2-40B4-BE49-F238E27FC236}">
                <a16:creationId xmlns="" xmlns:a16="http://schemas.microsoft.com/office/drawing/2014/main" id="{BD315BB0-AF6B-C440-9351-F0069D6B28B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93868" y="5924256"/>
            <a:ext cx="2097304" cy="723208"/>
          </a:xfrm>
          <a:prstGeom prst="rect">
            <a:avLst/>
          </a:prstGeom>
        </p:spPr>
      </p:pic>
      <p:pic>
        <p:nvPicPr>
          <p:cNvPr id="38" name="Picture 37">
            <a:extLst>
              <a:ext uri="{FF2B5EF4-FFF2-40B4-BE49-F238E27FC236}">
                <a16:creationId xmlns="" xmlns:a16="http://schemas.microsoft.com/office/drawing/2014/main" id="{F010A0AD-2811-BD43-B813-00F16562F16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9990" y="5918797"/>
            <a:ext cx="2003031" cy="721740"/>
          </a:xfrm>
          <a:prstGeom prst="rect">
            <a:avLst/>
          </a:prstGeom>
        </p:spPr>
      </p:pic>
      <p:pic>
        <p:nvPicPr>
          <p:cNvPr id="40" name="Picture 39">
            <a:extLst>
              <a:ext uri="{FF2B5EF4-FFF2-40B4-BE49-F238E27FC236}">
                <a16:creationId xmlns="" xmlns:a16="http://schemas.microsoft.com/office/drawing/2014/main" id="{7FBFC950-0F90-6C4C-B588-EC6BC3C844F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11007" y="1714671"/>
            <a:ext cx="1771718" cy="529578"/>
          </a:xfrm>
          <a:prstGeom prst="rect">
            <a:avLst/>
          </a:prstGeom>
        </p:spPr>
      </p:pic>
      <p:pic>
        <p:nvPicPr>
          <p:cNvPr id="42" name="Picture 41">
            <a:extLst>
              <a:ext uri="{FF2B5EF4-FFF2-40B4-BE49-F238E27FC236}">
                <a16:creationId xmlns="" xmlns:a16="http://schemas.microsoft.com/office/drawing/2014/main" id="{41B059AF-A805-9B45-82B0-552AB52B9BE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57611" y="3702384"/>
            <a:ext cx="1211611" cy="583440"/>
          </a:xfrm>
          <a:prstGeom prst="rect">
            <a:avLst/>
          </a:prstGeom>
        </p:spPr>
      </p:pic>
      <p:pic>
        <p:nvPicPr>
          <p:cNvPr id="44" name="Picture 43">
            <a:extLst>
              <a:ext uri="{FF2B5EF4-FFF2-40B4-BE49-F238E27FC236}">
                <a16:creationId xmlns="" xmlns:a16="http://schemas.microsoft.com/office/drawing/2014/main" id="{4C4DF7D4-5E29-B942-B8F4-B92D6AB0866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68884" y="1480058"/>
            <a:ext cx="1556105" cy="914990"/>
          </a:xfrm>
          <a:prstGeom prst="rect">
            <a:avLst/>
          </a:prstGeom>
        </p:spPr>
      </p:pic>
      <p:pic>
        <p:nvPicPr>
          <p:cNvPr id="20" name="Picture 51" descr="Image result for erc">
            <a:extLst>
              <a:ext uri="{FF2B5EF4-FFF2-40B4-BE49-F238E27FC236}">
                <a16:creationId xmlns="" xmlns:a16="http://schemas.microsoft.com/office/drawing/2014/main" id="{2F5E05BF-DF15-4680-B179-1CDDD46F537F}"/>
              </a:ext>
            </a:extLst>
          </p:cNvPr>
          <p:cNvPicPr>
            <a:picLocks noChangeAspect="1" noChangeArrowheads="1"/>
          </p:cNvPicPr>
          <p:nvPr/>
        </p:nvPicPr>
        <p:blipFill>
          <a:blip r:embed="rId26"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407250" y="4240062"/>
            <a:ext cx="2205999" cy="121023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4" descr="See full size image">
            <a:hlinkClick r:id="rId27" invalidUrl="http://www.eseb2009.it/adminupload/image/Oxford_University_press_Sfondo _Blu.jpeg"/>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7376306" y="5994567"/>
            <a:ext cx="1449661" cy="5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rotWithShape="1">
          <a:blip r:embed="rId29" cstate="screen">
            <a:extLst>
              <a:ext uri="{28A0092B-C50C-407E-A947-70E740481C1C}">
                <a14:useLocalDpi xmlns:a14="http://schemas.microsoft.com/office/drawing/2010/main"/>
              </a:ext>
            </a:extLst>
          </a:blip>
          <a:srcRect t="13315" b="11137"/>
          <a:stretch/>
        </p:blipFill>
        <p:spPr>
          <a:xfrm>
            <a:off x="3735860" y="3544869"/>
            <a:ext cx="1021165" cy="771468"/>
          </a:xfrm>
          <a:prstGeom prst="rect">
            <a:avLst/>
          </a:prstGeom>
        </p:spPr>
      </p:pic>
      <p:pic>
        <p:nvPicPr>
          <p:cNvPr id="22" name="Picture 13" descr="Image result for kheth'impilo">
            <a:extLst>
              <a:ext uri="{FF2B5EF4-FFF2-40B4-BE49-F238E27FC236}">
                <a16:creationId xmlns="" xmlns:a16="http://schemas.microsoft.com/office/drawing/2014/main" id="{4D47E381-802E-4F39-953F-0384CEE6E33E}"/>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8078268" y="2112091"/>
            <a:ext cx="766205" cy="842825"/>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5"/>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340005" y="3455697"/>
            <a:ext cx="773592" cy="735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descr="ilifa.png"/>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222099" y="5203025"/>
            <a:ext cx="1216192" cy="43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535399" y="3387343"/>
            <a:ext cx="1461633" cy="705928"/>
          </a:xfrm>
          <a:prstGeom prst="rect">
            <a:avLst/>
          </a:prstGeom>
        </p:spPr>
      </p:pic>
      <p:pic>
        <p:nvPicPr>
          <p:cNvPr id="46" name="Picture 45"/>
          <p:cNvPicPr/>
          <p:nvPr/>
        </p:nvPicPr>
        <p:blipFill>
          <a:blip r:embed="rId34" cstate="email">
            <a:extLst>
              <a:ext uri="{28A0092B-C50C-407E-A947-70E740481C1C}">
                <a14:useLocalDpi xmlns:a14="http://schemas.microsoft.com/office/drawing/2010/main"/>
              </a:ext>
            </a:extLst>
          </a:blip>
          <a:srcRect/>
          <a:stretch>
            <a:fillRect/>
          </a:stretch>
        </p:blipFill>
        <p:spPr bwMode="auto">
          <a:xfrm>
            <a:off x="6315748" y="1986320"/>
            <a:ext cx="1647794" cy="269760"/>
          </a:xfrm>
          <a:prstGeom prst="rect">
            <a:avLst/>
          </a:prstGeom>
          <a:noFill/>
          <a:ln w="9525">
            <a:noFill/>
            <a:miter lim="800000"/>
            <a:headEnd/>
            <a:tailEnd/>
          </a:ln>
        </p:spPr>
      </p:pic>
      <p:pic>
        <p:nvPicPr>
          <p:cNvPr id="47" name="Picture 46"/>
          <p:cNvPicPr>
            <a:picLocks noChangeAspect="1"/>
          </p:cNvPicPr>
          <p:nvPr/>
        </p:nvPicPr>
        <p:blipFill>
          <a:blip r:embed="rId35"/>
          <a:stretch>
            <a:fillRect/>
          </a:stretch>
        </p:blipFill>
        <p:spPr>
          <a:xfrm>
            <a:off x="1367131" y="2208098"/>
            <a:ext cx="1326292" cy="380753"/>
          </a:xfrm>
          <a:prstGeom prst="rect">
            <a:avLst/>
          </a:prstGeom>
        </p:spPr>
      </p:pic>
      <p:pic>
        <p:nvPicPr>
          <p:cNvPr id="48" name="Picture 47"/>
          <p:cNvPicPr>
            <a:picLocks noChangeAspect="1"/>
          </p:cNvPicPr>
          <p:nvPr/>
        </p:nvPicPr>
        <p:blipFill>
          <a:blip r:embed="rId36"/>
          <a:stretch>
            <a:fillRect/>
          </a:stretch>
        </p:blipFill>
        <p:spPr>
          <a:xfrm>
            <a:off x="5430458" y="2770495"/>
            <a:ext cx="1450827" cy="643410"/>
          </a:xfrm>
          <a:prstGeom prst="rect">
            <a:avLst/>
          </a:prstGeom>
        </p:spPr>
      </p:pic>
      <p:pic>
        <p:nvPicPr>
          <p:cNvPr id="50" name="Picture 49" descr="mott_ukaid.jpg"/>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6534757" y="251289"/>
            <a:ext cx="2266032" cy="644112"/>
          </a:xfrm>
          <a:prstGeom prst="rect">
            <a:avLst/>
          </a:prstGeom>
        </p:spPr>
      </p:pic>
      <p:pic>
        <p:nvPicPr>
          <p:cNvPr id="49" name="Picture 48">
            <a:extLst>
              <a:ext uri="{FF2B5EF4-FFF2-40B4-BE49-F238E27FC236}">
                <a16:creationId xmlns:a16="http://schemas.microsoft.com/office/drawing/2014/main" xmlns="" id="{6E89CA8D-AA75-524E-BD96-29A4900880F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568462" y="4479480"/>
            <a:ext cx="1254053" cy="836036"/>
          </a:xfrm>
          <a:prstGeom prst="rect">
            <a:avLst/>
          </a:prstGeom>
        </p:spPr>
      </p:pic>
    </p:spTree>
    <p:extLst>
      <p:ext uri="{BB962C8B-B14F-4D97-AF65-F5344CB8AC3E}">
        <p14:creationId xmlns:p14="http://schemas.microsoft.com/office/powerpoint/2010/main" val="1592469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94" y="0"/>
            <a:ext cx="9085006"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085006" cy="6858000"/>
          </a:xfrm>
          <a:prstGeom prst="rect">
            <a:avLst/>
          </a:prstGeom>
        </p:spPr>
      </p:pic>
    </p:spTree>
    <p:extLst>
      <p:ext uri="{BB962C8B-B14F-4D97-AF65-F5344CB8AC3E}">
        <p14:creationId xmlns:p14="http://schemas.microsoft.com/office/powerpoint/2010/main" val="1201839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62734" y="553321"/>
            <a:ext cx="7583386" cy="5262979"/>
          </a:xfrm>
          <a:prstGeom prst="rect">
            <a:avLst/>
          </a:prstGeom>
          <a:noFill/>
        </p:spPr>
        <p:txBody>
          <a:bodyPr wrap="square" rtlCol="0">
            <a:spAutoFit/>
          </a:bodyPr>
          <a:lstStyle/>
          <a:p>
            <a:r>
              <a:rPr lang="en-US" sz="2800" b="1" dirty="0" smtClean="0">
                <a:solidFill>
                  <a:schemeClr val="bg1"/>
                </a:solidFill>
              </a:rPr>
              <a:t>How can we make the SDGs work for ALHIV?</a:t>
            </a:r>
          </a:p>
          <a:p>
            <a:endParaRPr lang="en-US" sz="2600" b="1" dirty="0">
              <a:solidFill>
                <a:schemeClr val="bg1"/>
              </a:solidFill>
            </a:endParaRPr>
          </a:p>
          <a:p>
            <a:endParaRPr lang="en-US" sz="2600" b="1" dirty="0" smtClean="0">
              <a:solidFill>
                <a:schemeClr val="bg1"/>
              </a:solidFill>
            </a:endParaRPr>
          </a:p>
          <a:p>
            <a:r>
              <a:rPr lang="en-US" sz="2600" b="1" dirty="0" smtClean="0">
                <a:solidFill>
                  <a:schemeClr val="bg1"/>
                </a:solidFill>
              </a:rPr>
              <a:t>Do the SDGs predict clinical HIV outcomes?</a:t>
            </a:r>
          </a:p>
          <a:p>
            <a:endParaRPr lang="en-US" sz="2600" b="1" dirty="0" smtClean="0">
              <a:solidFill>
                <a:schemeClr val="bg1"/>
              </a:solidFill>
            </a:endParaRPr>
          </a:p>
          <a:p>
            <a:endParaRPr lang="en-US" sz="2600" b="1" dirty="0">
              <a:solidFill>
                <a:schemeClr val="bg1"/>
              </a:solidFill>
            </a:endParaRPr>
          </a:p>
          <a:p>
            <a:r>
              <a:rPr lang="en-US" sz="2600" b="1" dirty="0" smtClean="0">
                <a:solidFill>
                  <a:schemeClr val="bg1"/>
                </a:solidFill>
              </a:rPr>
              <a:t>Can SDG provisions improve HIV care?</a:t>
            </a:r>
          </a:p>
          <a:p>
            <a:endParaRPr lang="en-US" sz="2600" b="1" dirty="0" smtClean="0">
              <a:solidFill>
                <a:schemeClr val="bg1"/>
              </a:solidFill>
            </a:endParaRPr>
          </a:p>
          <a:p>
            <a:endParaRPr lang="en-US" sz="2600" b="1" dirty="0">
              <a:solidFill>
                <a:schemeClr val="bg1"/>
              </a:solidFill>
            </a:endParaRPr>
          </a:p>
          <a:p>
            <a:r>
              <a:rPr lang="en-US" sz="2600" b="1" dirty="0" smtClean="0">
                <a:solidFill>
                  <a:schemeClr val="bg1"/>
                </a:solidFill>
              </a:rPr>
              <a:t>How can we propel </a:t>
            </a:r>
            <a:r>
              <a:rPr lang="en-US" sz="2600" b="1" i="1" dirty="0" smtClean="0">
                <a:solidFill>
                  <a:schemeClr val="bg1"/>
                </a:solidFill>
              </a:rPr>
              <a:t>all</a:t>
            </a:r>
            <a:r>
              <a:rPr lang="en-US" sz="2600" b="1" dirty="0" smtClean="0">
                <a:solidFill>
                  <a:schemeClr val="bg1"/>
                </a:solidFill>
              </a:rPr>
              <a:t> adolescents </a:t>
            </a:r>
          </a:p>
          <a:p>
            <a:r>
              <a:rPr lang="en-US" sz="2600" b="1" dirty="0" smtClean="0">
                <a:solidFill>
                  <a:schemeClr val="bg1"/>
                </a:solidFill>
              </a:rPr>
              <a:t>into Africa’s demographic dividend?</a:t>
            </a:r>
          </a:p>
          <a:p>
            <a:endParaRPr lang="en-US" sz="2400" b="1" dirty="0">
              <a:solidFill>
                <a:schemeClr val="bg1"/>
              </a:solidFill>
            </a:endParaRPr>
          </a:p>
          <a:p>
            <a:endParaRPr lang="en-US" sz="2400" dirty="0"/>
          </a:p>
        </p:txBody>
      </p:sp>
      <p:grpSp>
        <p:nvGrpSpPr>
          <p:cNvPr id="70" name="Group 69"/>
          <p:cNvGrpSpPr>
            <a:grpSpLocks noChangeAspect="1"/>
          </p:cNvGrpSpPr>
          <p:nvPr/>
        </p:nvGrpSpPr>
        <p:grpSpPr>
          <a:xfrm>
            <a:off x="6355197" y="4177684"/>
            <a:ext cx="2493860" cy="2355346"/>
            <a:chOff x="2817845" y="-276808"/>
            <a:chExt cx="6159699" cy="5817575"/>
          </a:xfrm>
        </p:grpSpPr>
        <p:grpSp>
          <p:nvGrpSpPr>
            <p:cNvPr id="71" name="Group 70"/>
            <p:cNvGrpSpPr/>
            <p:nvPr/>
          </p:nvGrpSpPr>
          <p:grpSpPr>
            <a:xfrm>
              <a:off x="2817845" y="1922106"/>
              <a:ext cx="3600000" cy="3600000"/>
              <a:chOff x="7296539" y="1287625"/>
              <a:chExt cx="3600000" cy="3600000"/>
            </a:xfrm>
            <a:scene3d>
              <a:camera prst="isometricLeftDown"/>
              <a:lightRig rig="threePt" dir="t"/>
            </a:scene3d>
          </p:grpSpPr>
          <p:sp>
            <p:nvSpPr>
              <p:cNvPr id="78" name="Rectangle 77"/>
              <p:cNvSpPr>
                <a:spLocks noChangeAspect="1"/>
              </p:cNvSpPr>
              <p:nvPr/>
            </p:nvSpPr>
            <p:spPr>
              <a:xfrm>
                <a:off x="7296539" y="1287625"/>
                <a:ext cx="3600000" cy="3600000"/>
              </a:xfrm>
              <a:prstGeom prst="rect">
                <a:avLst/>
              </a:prstGeom>
              <a:solidFill>
                <a:srgbClr val="EA3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p:cNvPicPr>
                <a:picLocks noChangeAspect="1"/>
              </p:cNvPicPr>
              <p:nvPr/>
            </p:nvPicPr>
            <p:blipFill rotWithShape="1">
              <a:blip r:embed="rId3">
                <a:clrChange>
                  <a:clrFrom>
                    <a:srgbClr val="EB1C2D"/>
                  </a:clrFrom>
                  <a:clrTo>
                    <a:srgbClr val="EB1C2D">
                      <a:alpha val="0"/>
                    </a:srgbClr>
                  </a:clrTo>
                </a:clrChange>
                <a:extLst>
                  <a:ext uri="{28A0092B-C50C-407E-A947-70E740481C1C}">
                    <a14:useLocalDpi xmlns:a14="http://schemas.microsoft.com/office/drawing/2010/main" val="0"/>
                  </a:ext>
                </a:extLst>
              </a:blip>
              <a:srcRect l="7487" t="41138" r="8888" b="17593"/>
              <a:stretch/>
            </p:blipFill>
            <p:spPr>
              <a:xfrm>
                <a:off x="7534776" y="2316872"/>
                <a:ext cx="3123527" cy="1541507"/>
              </a:xfrm>
              <a:prstGeom prst="rect">
                <a:avLst/>
              </a:prstGeom>
            </p:spPr>
          </p:pic>
        </p:grpSp>
        <p:grpSp>
          <p:nvGrpSpPr>
            <p:cNvPr id="72" name="Group 71"/>
            <p:cNvGrpSpPr/>
            <p:nvPr/>
          </p:nvGrpSpPr>
          <p:grpSpPr>
            <a:xfrm>
              <a:off x="5377544" y="1940767"/>
              <a:ext cx="3600000" cy="3600000"/>
              <a:chOff x="7296539" y="1287625"/>
              <a:chExt cx="3600000" cy="3600000"/>
            </a:xfrm>
            <a:scene3d>
              <a:camera prst="isometricRightUp"/>
              <a:lightRig rig="threePt" dir="t"/>
            </a:scene3d>
          </p:grpSpPr>
          <p:sp>
            <p:nvSpPr>
              <p:cNvPr id="76" name="Rectangle 75"/>
              <p:cNvSpPr>
                <a:spLocks noChangeAspect="1"/>
              </p:cNvSpPr>
              <p:nvPr/>
            </p:nvSpPr>
            <p:spPr>
              <a:xfrm>
                <a:off x="7296539" y="1287625"/>
                <a:ext cx="3600000" cy="3600000"/>
              </a:xfrm>
              <a:prstGeom prst="rect">
                <a:avLst/>
              </a:prstGeom>
              <a:solidFill>
                <a:srgbClr val="EA3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rotWithShape="1">
              <a:blip r:embed="rId3">
                <a:clrChange>
                  <a:clrFrom>
                    <a:srgbClr val="EB1C2D"/>
                  </a:clrFrom>
                  <a:clrTo>
                    <a:srgbClr val="EB1C2D">
                      <a:alpha val="0"/>
                    </a:srgbClr>
                  </a:clrTo>
                </a:clrChange>
                <a:extLst>
                  <a:ext uri="{28A0092B-C50C-407E-A947-70E740481C1C}">
                    <a14:useLocalDpi xmlns:a14="http://schemas.microsoft.com/office/drawing/2010/main" val="0"/>
                  </a:ext>
                </a:extLst>
              </a:blip>
              <a:srcRect l="7487" t="41138" r="8888" b="17593"/>
              <a:stretch/>
            </p:blipFill>
            <p:spPr>
              <a:xfrm>
                <a:off x="7534776" y="2316872"/>
                <a:ext cx="3123527" cy="1541507"/>
              </a:xfrm>
              <a:prstGeom prst="rect">
                <a:avLst/>
              </a:prstGeom>
            </p:spPr>
          </p:pic>
        </p:grpSp>
        <p:grpSp>
          <p:nvGrpSpPr>
            <p:cNvPr id="73" name="Group 72"/>
            <p:cNvGrpSpPr/>
            <p:nvPr/>
          </p:nvGrpSpPr>
          <p:grpSpPr>
            <a:xfrm>
              <a:off x="4095419" y="-276808"/>
              <a:ext cx="3600000" cy="3600000"/>
              <a:chOff x="7280615" y="1287625"/>
              <a:chExt cx="3600000" cy="3600000"/>
            </a:xfrm>
            <a:scene3d>
              <a:camera prst="isometricTopUp">
                <a:rot lat="19476219" lon="18899998" rev="3609746"/>
              </a:camera>
              <a:lightRig rig="threePt" dir="t"/>
            </a:scene3d>
          </p:grpSpPr>
          <p:sp>
            <p:nvSpPr>
              <p:cNvPr id="74" name="Rectangle 73"/>
              <p:cNvSpPr>
                <a:spLocks noChangeAspect="1"/>
              </p:cNvSpPr>
              <p:nvPr/>
            </p:nvSpPr>
            <p:spPr>
              <a:xfrm>
                <a:off x="7280615" y="1287625"/>
                <a:ext cx="3600000" cy="3600000"/>
              </a:xfrm>
              <a:prstGeom prst="rect">
                <a:avLst/>
              </a:prstGeom>
              <a:solidFill>
                <a:srgbClr val="EA3F33"/>
              </a:solidFill>
              <a:ln>
                <a:solidFill>
                  <a:srgbClr val="EA3F33"/>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75" name="Picture 74"/>
              <p:cNvPicPr>
                <a:picLocks noChangeAspect="1"/>
              </p:cNvPicPr>
              <p:nvPr/>
            </p:nvPicPr>
            <p:blipFill rotWithShape="1">
              <a:blip r:embed="rId3">
                <a:clrChange>
                  <a:clrFrom>
                    <a:srgbClr val="EB1C2D"/>
                  </a:clrFrom>
                  <a:clrTo>
                    <a:srgbClr val="EB1C2D">
                      <a:alpha val="0"/>
                    </a:srgbClr>
                  </a:clrTo>
                </a:clrChange>
                <a:extLst>
                  <a:ext uri="{28A0092B-C50C-407E-A947-70E740481C1C}">
                    <a14:useLocalDpi xmlns:a14="http://schemas.microsoft.com/office/drawing/2010/main" val="0"/>
                  </a:ext>
                </a:extLst>
              </a:blip>
              <a:srcRect l="7487" t="41138" r="8888" b="17593"/>
              <a:stretch/>
            </p:blipFill>
            <p:spPr>
              <a:xfrm>
                <a:off x="7534776" y="2316872"/>
                <a:ext cx="3123527" cy="1541507"/>
              </a:xfrm>
              <a:prstGeom prst="rect">
                <a:avLst/>
              </a:prstGeom>
            </p:spPr>
          </p:pic>
        </p:grpSp>
      </p:grpSp>
      <p:grpSp>
        <p:nvGrpSpPr>
          <p:cNvPr id="50" name="Group 49"/>
          <p:cNvGrpSpPr>
            <a:grpSpLocks noChangeAspect="1"/>
          </p:cNvGrpSpPr>
          <p:nvPr/>
        </p:nvGrpSpPr>
        <p:grpSpPr>
          <a:xfrm>
            <a:off x="6578998" y="2844520"/>
            <a:ext cx="2504800" cy="2377938"/>
            <a:chOff x="4104363" y="367689"/>
            <a:chExt cx="4916989" cy="4667955"/>
          </a:xfrm>
        </p:grpSpPr>
        <p:grpSp>
          <p:nvGrpSpPr>
            <p:cNvPr id="51" name="Group 50"/>
            <p:cNvGrpSpPr/>
            <p:nvPr/>
          </p:nvGrpSpPr>
          <p:grpSpPr>
            <a:xfrm>
              <a:off x="4104363" y="2155644"/>
              <a:ext cx="2880000" cy="2880000"/>
              <a:chOff x="5274365" y="1858804"/>
              <a:chExt cx="2880000" cy="2880000"/>
            </a:xfrm>
            <a:scene3d>
              <a:camera prst="isometricLeftDown"/>
              <a:lightRig rig="threePt" dir="t"/>
            </a:scene3d>
          </p:grpSpPr>
          <p:sp>
            <p:nvSpPr>
              <p:cNvPr id="58" name="Rectangle 57"/>
              <p:cNvSpPr>
                <a:spLocks noChangeAspect="1"/>
              </p:cNvSpPr>
              <p:nvPr/>
            </p:nvSpPr>
            <p:spPr>
              <a:xfrm>
                <a:off x="5274365" y="1858804"/>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rotWithShape="1">
              <a:blip r:embed="rId4">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nvGrpSpPr>
            <p:cNvPr id="52" name="Group 51"/>
            <p:cNvGrpSpPr/>
            <p:nvPr/>
          </p:nvGrpSpPr>
          <p:grpSpPr>
            <a:xfrm>
              <a:off x="5129906" y="367689"/>
              <a:ext cx="2880000" cy="2880000"/>
              <a:chOff x="5288992" y="1844177"/>
              <a:chExt cx="2880000" cy="2880000"/>
            </a:xfrm>
            <a:scene3d>
              <a:camera prst="isometricTopUp"/>
              <a:lightRig rig="threePt" dir="t"/>
            </a:scene3d>
          </p:grpSpPr>
          <p:sp>
            <p:nvSpPr>
              <p:cNvPr id="56" name="Rectangle 55"/>
              <p:cNvSpPr>
                <a:spLocks noChangeAspect="1"/>
              </p:cNvSpPr>
              <p:nvPr/>
            </p:nvSpPr>
            <p:spPr>
              <a:xfrm>
                <a:off x="5288992" y="1844177"/>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rotWithShape="1">
              <a:blip r:embed="rId4">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nvGrpSpPr>
            <p:cNvPr id="53" name="Group 52"/>
            <p:cNvGrpSpPr/>
            <p:nvPr/>
          </p:nvGrpSpPr>
          <p:grpSpPr>
            <a:xfrm>
              <a:off x="6141352" y="2142392"/>
              <a:ext cx="2880000" cy="2880000"/>
              <a:chOff x="5274365" y="1858804"/>
              <a:chExt cx="2880000" cy="2880000"/>
            </a:xfrm>
            <a:scene3d>
              <a:camera prst="isometricRightUp"/>
              <a:lightRig rig="threePt" dir="t"/>
            </a:scene3d>
          </p:grpSpPr>
          <p:sp>
            <p:nvSpPr>
              <p:cNvPr id="54" name="Rectangle 53"/>
              <p:cNvSpPr>
                <a:spLocks noChangeAspect="1"/>
              </p:cNvSpPr>
              <p:nvPr/>
            </p:nvSpPr>
            <p:spPr>
              <a:xfrm>
                <a:off x="5274365" y="1858804"/>
                <a:ext cx="2880000" cy="2880000"/>
              </a:xfrm>
              <a:prstGeom prst="rect">
                <a:avLst/>
              </a:prstGeom>
              <a:solidFill>
                <a:srgbClr val="4E9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4">
                <a:clrChange>
                  <a:clrFrom>
                    <a:srgbClr val="279B48"/>
                  </a:clrFrom>
                  <a:clrTo>
                    <a:srgbClr val="279B48">
                      <a:alpha val="0"/>
                    </a:srgbClr>
                  </a:clrTo>
                </a:clrChange>
                <a:extLst>
                  <a:ext uri="{28A0092B-C50C-407E-A947-70E740481C1C}">
                    <a14:useLocalDpi xmlns:a14="http://schemas.microsoft.com/office/drawing/2010/main" val="0"/>
                  </a:ext>
                </a:extLst>
              </a:blip>
              <a:srcRect l="13809" t="35079" r="13333" b="13148"/>
              <a:stretch/>
            </p:blipFill>
            <p:spPr>
              <a:xfrm>
                <a:off x="5571365" y="2486585"/>
                <a:ext cx="2286000" cy="1624439"/>
              </a:xfrm>
              <a:prstGeom prst="rect">
                <a:avLst/>
              </a:prstGeom>
            </p:spPr>
          </p:pic>
        </p:grpSp>
      </p:grpSp>
      <p:grpSp>
        <p:nvGrpSpPr>
          <p:cNvPr id="80" name="Group 79"/>
          <p:cNvGrpSpPr>
            <a:grpSpLocks noChangeAspect="1"/>
          </p:cNvGrpSpPr>
          <p:nvPr/>
        </p:nvGrpSpPr>
        <p:grpSpPr>
          <a:xfrm>
            <a:off x="6417513" y="1360166"/>
            <a:ext cx="2597503" cy="2463760"/>
            <a:chOff x="9486107" y="-442845"/>
            <a:chExt cx="4925740" cy="4672119"/>
          </a:xfrm>
        </p:grpSpPr>
        <p:grpSp>
          <p:nvGrpSpPr>
            <p:cNvPr id="81" name="Group 80"/>
            <p:cNvGrpSpPr/>
            <p:nvPr/>
          </p:nvGrpSpPr>
          <p:grpSpPr>
            <a:xfrm>
              <a:off x="9486107" y="1339756"/>
              <a:ext cx="2880000" cy="2880000"/>
              <a:chOff x="9486107" y="1339756"/>
              <a:chExt cx="2880000" cy="2880000"/>
            </a:xfrm>
            <a:scene3d>
              <a:camera prst="isometricLeftDown"/>
              <a:lightRig rig="threePt" dir="t"/>
            </a:scene3d>
          </p:grpSpPr>
          <p:sp>
            <p:nvSpPr>
              <p:cNvPr id="88" name="Rectangle 87"/>
              <p:cNvSpPr>
                <a:spLocks noChangeAspect="1"/>
              </p:cNvSpPr>
              <p:nvPr/>
            </p:nvSpPr>
            <p:spPr>
              <a:xfrm>
                <a:off x="9486107" y="1339756"/>
                <a:ext cx="2880000" cy="2880000"/>
              </a:xfrm>
              <a:prstGeom prst="rect">
                <a:avLst/>
              </a:prstGeom>
              <a:solidFill>
                <a:srgbClr val="17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rotWithShape="1">
              <a:blip r:embed="rId5">
                <a:clrChange>
                  <a:clrFrom>
                    <a:srgbClr val="183668"/>
                  </a:clrFrom>
                  <a:clrTo>
                    <a:srgbClr val="183668">
                      <a:alpha val="0"/>
                    </a:srgbClr>
                  </a:clrTo>
                </a:clrChange>
                <a:extLst>
                  <a:ext uri="{28A0092B-C50C-407E-A947-70E740481C1C}">
                    <a14:useLocalDpi xmlns:a14="http://schemas.microsoft.com/office/drawing/2010/main" val="0"/>
                  </a:ext>
                </a:extLst>
              </a:blip>
              <a:srcRect l="20166" t="35656" r="18706" b="11142"/>
              <a:stretch/>
            </p:blipFill>
            <p:spPr>
              <a:xfrm>
                <a:off x="9827255" y="1823373"/>
                <a:ext cx="2197704" cy="1912766"/>
              </a:xfrm>
              <a:prstGeom prst="rect">
                <a:avLst/>
              </a:prstGeom>
            </p:spPr>
          </p:pic>
        </p:grpSp>
        <p:grpSp>
          <p:nvGrpSpPr>
            <p:cNvPr id="82" name="Group 81"/>
            <p:cNvGrpSpPr/>
            <p:nvPr/>
          </p:nvGrpSpPr>
          <p:grpSpPr>
            <a:xfrm>
              <a:off x="11531847" y="1349274"/>
              <a:ext cx="2880000" cy="2880000"/>
              <a:chOff x="9486107" y="1339756"/>
              <a:chExt cx="2880000" cy="2880000"/>
            </a:xfrm>
            <a:scene3d>
              <a:camera prst="isometricRightUp"/>
              <a:lightRig rig="threePt" dir="t"/>
            </a:scene3d>
          </p:grpSpPr>
          <p:sp>
            <p:nvSpPr>
              <p:cNvPr id="86" name="Rectangle 85"/>
              <p:cNvSpPr>
                <a:spLocks noChangeAspect="1"/>
              </p:cNvSpPr>
              <p:nvPr/>
            </p:nvSpPr>
            <p:spPr>
              <a:xfrm>
                <a:off x="9486107" y="1339756"/>
                <a:ext cx="2880000" cy="2880000"/>
              </a:xfrm>
              <a:prstGeom prst="rect">
                <a:avLst/>
              </a:prstGeom>
              <a:solidFill>
                <a:srgbClr val="17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5">
                <a:clrChange>
                  <a:clrFrom>
                    <a:srgbClr val="183668"/>
                  </a:clrFrom>
                  <a:clrTo>
                    <a:srgbClr val="183668">
                      <a:alpha val="0"/>
                    </a:srgbClr>
                  </a:clrTo>
                </a:clrChange>
                <a:extLst>
                  <a:ext uri="{28A0092B-C50C-407E-A947-70E740481C1C}">
                    <a14:useLocalDpi xmlns:a14="http://schemas.microsoft.com/office/drawing/2010/main" val="0"/>
                  </a:ext>
                </a:extLst>
              </a:blip>
              <a:srcRect l="20166" t="35656" r="18706" b="11142"/>
              <a:stretch/>
            </p:blipFill>
            <p:spPr>
              <a:xfrm>
                <a:off x="9827255" y="1823373"/>
                <a:ext cx="2197704" cy="1912766"/>
              </a:xfrm>
              <a:prstGeom prst="rect">
                <a:avLst/>
              </a:prstGeom>
            </p:spPr>
          </p:pic>
        </p:grpSp>
        <p:grpSp>
          <p:nvGrpSpPr>
            <p:cNvPr id="83" name="Group 82"/>
            <p:cNvGrpSpPr/>
            <p:nvPr/>
          </p:nvGrpSpPr>
          <p:grpSpPr>
            <a:xfrm>
              <a:off x="10533600" y="-442845"/>
              <a:ext cx="2880000" cy="2880000"/>
              <a:chOff x="9510700" y="1315163"/>
              <a:chExt cx="2880000" cy="2880000"/>
            </a:xfrm>
            <a:scene3d>
              <a:camera prst="isometricTopUp"/>
              <a:lightRig rig="threePt" dir="t"/>
            </a:scene3d>
          </p:grpSpPr>
          <p:sp>
            <p:nvSpPr>
              <p:cNvPr id="84" name="Rectangle 83"/>
              <p:cNvSpPr>
                <a:spLocks noChangeAspect="1"/>
              </p:cNvSpPr>
              <p:nvPr/>
            </p:nvSpPr>
            <p:spPr>
              <a:xfrm>
                <a:off x="9510700" y="1315163"/>
                <a:ext cx="2880000" cy="2880000"/>
              </a:xfrm>
              <a:prstGeom prst="rect">
                <a:avLst/>
              </a:prstGeom>
              <a:solidFill>
                <a:srgbClr val="173668"/>
              </a:solidFill>
              <a:ln>
                <a:solidFill>
                  <a:srgbClr val="17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p:cNvPicPr>
                <a:picLocks noChangeAspect="1"/>
              </p:cNvPicPr>
              <p:nvPr/>
            </p:nvPicPr>
            <p:blipFill rotWithShape="1">
              <a:blip r:embed="rId5">
                <a:clrChange>
                  <a:clrFrom>
                    <a:srgbClr val="183668"/>
                  </a:clrFrom>
                  <a:clrTo>
                    <a:srgbClr val="183668">
                      <a:alpha val="0"/>
                    </a:srgbClr>
                  </a:clrTo>
                </a:clrChange>
                <a:extLst>
                  <a:ext uri="{28A0092B-C50C-407E-A947-70E740481C1C}">
                    <a14:useLocalDpi xmlns:a14="http://schemas.microsoft.com/office/drawing/2010/main" val="0"/>
                  </a:ext>
                </a:extLst>
              </a:blip>
              <a:srcRect l="20166" t="35656" r="18706" b="11142"/>
              <a:stretch/>
            </p:blipFill>
            <p:spPr>
              <a:xfrm>
                <a:off x="9827255" y="1823373"/>
                <a:ext cx="2197704" cy="1912766"/>
              </a:xfrm>
              <a:prstGeom prst="rect">
                <a:avLst/>
              </a:prstGeom>
            </p:spPr>
          </p:pic>
        </p:grpSp>
      </p:grpSp>
      <p:cxnSp>
        <p:nvCxnSpPr>
          <p:cNvPr id="90" name="Straight Connector 89"/>
          <p:cNvCxnSpPr/>
          <p:nvPr/>
        </p:nvCxnSpPr>
        <p:spPr>
          <a:xfrm>
            <a:off x="581136" y="1130532"/>
            <a:ext cx="6555684" cy="332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330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26370"/>
          <a:stretch/>
        </p:blipFill>
        <p:spPr>
          <a:xfrm>
            <a:off x="3010069" y="4829836"/>
            <a:ext cx="1612127" cy="151547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Oval 13"/>
          <p:cNvSpPr/>
          <p:nvPr/>
        </p:nvSpPr>
        <p:spPr>
          <a:xfrm>
            <a:off x="2846248" y="491903"/>
            <a:ext cx="1806771" cy="1730326"/>
          </a:xfrm>
          <a:prstGeom prst="ellipse">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1000 living with HIV</a:t>
            </a:r>
            <a:endParaRPr lang="en-US" sz="2000" b="1" dirty="0">
              <a:solidFill>
                <a:schemeClr val="bg1"/>
              </a:solidFill>
            </a:endParaRPr>
          </a:p>
        </p:txBody>
      </p:sp>
      <p:sp>
        <p:nvSpPr>
          <p:cNvPr id="15" name="Oval 14"/>
          <p:cNvSpPr/>
          <p:nvPr/>
        </p:nvSpPr>
        <p:spPr>
          <a:xfrm>
            <a:off x="1406223" y="1140367"/>
            <a:ext cx="1772529" cy="1730326"/>
          </a:xfrm>
          <a:prstGeom prst="ellipse">
            <a:avLst/>
          </a:prstGeom>
          <a:solidFill>
            <a:schemeClr val="accent5">
              <a:lumMod val="40000"/>
              <a:lumOff val="60000"/>
              <a:alpha val="2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rPr>
              <a:t>1500 AIDS-affected</a:t>
            </a:r>
            <a:endParaRPr lang="en-US" sz="2000" b="1" dirty="0">
              <a:solidFill>
                <a:sysClr val="windowText" lastClr="000000"/>
              </a:solidFill>
            </a:endParaRPr>
          </a:p>
        </p:txBody>
      </p:sp>
      <p:sp>
        <p:nvSpPr>
          <p:cNvPr id="16" name="Oval 15"/>
          <p:cNvSpPr/>
          <p:nvPr/>
        </p:nvSpPr>
        <p:spPr>
          <a:xfrm>
            <a:off x="5951149" y="1140367"/>
            <a:ext cx="1772529" cy="1730326"/>
          </a:xfrm>
          <a:prstGeom prst="ellipse">
            <a:avLst/>
          </a:prstGeom>
          <a:solidFill>
            <a:schemeClr val="accent1">
              <a:alpha val="7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rPr>
              <a:t>1000 violence-affected</a:t>
            </a:r>
            <a:endParaRPr lang="en-US" sz="2000" b="1" dirty="0">
              <a:solidFill>
                <a:sysClr val="windowText" lastClr="000000"/>
              </a:solidFill>
            </a:endParaRPr>
          </a:p>
        </p:txBody>
      </p:sp>
      <p:sp>
        <p:nvSpPr>
          <p:cNvPr id="17" name="TextBox 16"/>
          <p:cNvSpPr txBox="1"/>
          <p:nvPr/>
        </p:nvSpPr>
        <p:spPr>
          <a:xfrm>
            <a:off x="1651355" y="2570588"/>
            <a:ext cx="5908431" cy="1877437"/>
          </a:xfrm>
          <a:prstGeom prst="rect">
            <a:avLst/>
          </a:prstGeom>
          <a:noFill/>
          <a:ln>
            <a:noFill/>
          </a:ln>
        </p:spPr>
        <p:txBody>
          <a:bodyPr wrap="square" rtlCol="0">
            <a:spAutoFit/>
          </a:bodyPr>
          <a:lstStyle/>
          <a:p>
            <a:pPr algn="ctr"/>
            <a:r>
              <a:rPr lang="en-US" sz="2400" b="1" dirty="0" smtClean="0"/>
              <a:t>NEW ADOLESCENT DATA</a:t>
            </a:r>
          </a:p>
          <a:p>
            <a:pPr algn="ctr"/>
            <a:r>
              <a:rPr lang="en-US" sz="2400" b="1" dirty="0" smtClean="0"/>
              <a:t>N=5500 2-year cohort </a:t>
            </a:r>
          </a:p>
          <a:p>
            <a:pPr algn="ctr"/>
            <a:r>
              <a:rPr lang="en-US" sz="2400" b="1" dirty="0" smtClean="0"/>
              <a:t>ADOLESCENT PARTICIPATORY GROUPS</a:t>
            </a:r>
            <a:endParaRPr lang="en-US" sz="2400" b="1" dirty="0"/>
          </a:p>
          <a:p>
            <a:pPr algn="ctr"/>
            <a:r>
              <a:rPr lang="en-US" sz="2400" b="1" dirty="0" smtClean="0"/>
              <a:t>South </a:t>
            </a:r>
            <a:r>
              <a:rPr lang="en-US" sz="2400" b="1" dirty="0"/>
              <a:t>Africa, Uganda, Sierra Leone</a:t>
            </a:r>
          </a:p>
          <a:p>
            <a:pPr algn="ctr"/>
            <a:endParaRPr lang="en-US" sz="2000" b="1" dirty="0"/>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l="20004" r="18025"/>
          <a:stretch/>
        </p:blipFill>
        <p:spPr>
          <a:xfrm>
            <a:off x="1563439" y="4160502"/>
            <a:ext cx="1643755" cy="160936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a:picLocks noChangeAspect="1"/>
          </p:cNvPicPr>
          <p:nvPr/>
        </p:nvPicPr>
        <p:blipFill rotWithShape="1">
          <a:blip r:embed="rId5" cstate="screen">
            <a:extLst>
              <a:ext uri="{28A0092B-C50C-407E-A947-70E740481C1C}">
                <a14:useLocalDpi xmlns:a14="http://schemas.microsoft.com/office/drawing/2010/main"/>
              </a:ext>
            </a:extLst>
          </a:blip>
          <a:srcRect l="24725"/>
          <a:stretch/>
        </p:blipFill>
        <p:spPr>
          <a:xfrm>
            <a:off x="4544483" y="4853839"/>
            <a:ext cx="1557344" cy="14674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Oval 25"/>
          <p:cNvSpPr/>
          <p:nvPr/>
        </p:nvSpPr>
        <p:spPr>
          <a:xfrm>
            <a:off x="4486765" y="515906"/>
            <a:ext cx="1772529" cy="1730326"/>
          </a:xfrm>
          <a:prstGeom prst="ellipse">
            <a:avLst/>
          </a:prstGeom>
          <a:solidFill>
            <a:schemeClr val="accent4">
              <a:lumMod val="40000"/>
              <a:lumOff val="60000"/>
              <a:alpha val="24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rPr>
              <a:t>1500 in severe poverty</a:t>
            </a:r>
            <a:endParaRPr lang="en-US" sz="2000" b="1" dirty="0">
              <a:solidFill>
                <a:sysClr val="windowText" lastClr="000000"/>
              </a:solidFill>
            </a:endParaRP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l="11335" r="20473"/>
          <a:stretch/>
        </p:blipFill>
        <p:spPr>
          <a:xfrm>
            <a:off x="5894919" y="4245398"/>
            <a:ext cx="1508288" cy="150784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3489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3"/>
          <p:cNvGraphicFramePr>
            <a:graphicFrameLocks/>
          </p:cNvGraphicFramePr>
          <p:nvPr>
            <p:extLst>
              <p:ext uri="{D42A27DB-BD31-4B8C-83A1-F6EECF244321}">
                <p14:modId xmlns:p14="http://schemas.microsoft.com/office/powerpoint/2010/main" val="294402612"/>
              </p:ext>
            </p:extLst>
          </p:nvPr>
        </p:nvGraphicFramePr>
        <p:xfrm>
          <a:off x="281881" y="293623"/>
          <a:ext cx="8589363" cy="63043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81881" y="262992"/>
            <a:ext cx="8733583" cy="523220"/>
          </a:xfrm>
          <a:prstGeom prst="rect">
            <a:avLst/>
          </a:prstGeom>
          <a:noFill/>
        </p:spPr>
        <p:txBody>
          <a:bodyPr wrap="square" rtlCol="0">
            <a:spAutoFit/>
          </a:bodyPr>
          <a:lstStyle/>
          <a:p>
            <a:r>
              <a:rPr lang="en-US" sz="2800" dirty="0" smtClean="0">
                <a:ea typeface="Arial Rounded MT Bold" charset="0"/>
                <a:cs typeface="Arial Rounded MT Bold" charset="0"/>
              </a:rPr>
              <a:t>Violence and viral load (n=1060)</a:t>
            </a:r>
            <a:endParaRPr lang="en-US" sz="2800" dirty="0">
              <a:ea typeface="Arial Rounded MT Bold" charset="0"/>
              <a:cs typeface="Arial Rounded MT Bold" charset="0"/>
            </a:endParaRPr>
          </a:p>
        </p:txBody>
      </p:sp>
      <p:cxnSp>
        <p:nvCxnSpPr>
          <p:cNvPr id="4" name="Straight Connector 3"/>
          <p:cNvCxnSpPr/>
          <p:nvPr/>
        </p:nvCxnSpPr>
        <p:spPr>
          <a:xfrm>
            <a:off x="398256" y="864525"/>
            <a:ext cx="488863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26101" y="6228685"/>
            <a:ext cx="5141741" cy="369332"/>
          </a:xfrm>
          <a:prstGeom prst="rect">
            <a:avLst/>
          </a:prstGeom>
        </p:spPr>
        <p:txBody>
          <a:bodyPr wrap="square">
            <a:spAutoFit/>
          </a:bodyPr>
          <a:lstStyle/>
          <a:p>
            <a:r>
              <a:rPr lang="en-GB" i="1" dirty="0">
                <a:solidFill>
                  <a:srgbClr val="141414"/>
                </a:solidFill>
                <a:ea typeface="Times New Roman" charset="0"/>
              </a:rPr>
              <a:t>Cluver, L. </a:t>
            </a:r>
            <a:r>
              <a:rPr lang="en-GB" i="1" dirty="0" err="1">
                <a:solidFill>
                  <a:srgbClr val="141414"/>
                </a:solidFill>
                <a:ea typeface="Times New Roman" charset="0"/>
              </a:rPr>
              <a:t>Meinck</a:t>
            </a:r>
            <a:r>
              <a:rPr lang="en-GB" i="1" dirty="0">
                <a:solidFill>
                  <a:srgbClr val="141414"/>
                </a:solidFill>
                <a:ea typeface="Times New Roman" charset="0"/>
              </a:rPr>
              <a:t>, F. </a:t>
            </a:r>
            <a:r>
              <a:rPr lang="en-GB" i="1" dirty="0" err="1">
                <a:solidFill>
                  <a:srgbClr val="141414"/>
                </a:solidFill>
                <a:ea typeface="Times New Roman" charset="0"/>
              </a:rPr>
              <a:t>Toska</a:t>
            </a:r>
            <a:r>
              <a:rPr lang="en-GB" i="1" dirty="0">
                <a:solidFill>
                  <a:srgbClr val="141414"/>
                </a:solidFill>
                <a:ea typeface="Times New Roman" charset="0"/>
              </a:rPr>
              <a:t>, </a:t>
            </a:r>
            <a:r>
              <a:rPr lang="en-GB" i="1" dirty="0" smtClean="0">
                <a:solidFill>
                  <a:srgbClr val="141414"/>
                </a:solidFill>
                <a:ea typeface="Times New Roman" charset="0"/>
              </a:rPr>
              <a:t>E</a:t>
            </a:r>
            <a:r>
              <a:rPr lang="mr-IN" i="1" dirty="0" smtClean="0">
                <a:solidFill>
                  <a:srgbClr val="141414"/>
                </a:solidFill>
                <a:ea typeface="Times New Roman" charset="0"/>
              </a:rPr>
              <a:t>…</a:t>
            </a:r>
            <a:r>
              <a:rPr lang="en-GB" i="1" dirty="0" smtClean="0">
                <a:solidFill>
                  <a:srgbClr val="141414"/>
                </a:solidFill>
                <a:ea typeface="Times New Roman" charset="0"/>
              </a:rPr>
              <a:t> </a:t>
            </a:r>
            <a:r>
              <a:rPr lang="en-GB" i="1" dirty="0" err="1" smtClean="0">
                <a:solidFill>
                  <a:srgbClr val="141414"/>
                </a:solidFill>
                <a:ea typeface="Times New Roman" charset="0"/>
              </a:rPr>
              <a:t>Sherr</a:t>
            </a:r>
            <a:r>
              <a:rPr lang="en-GB" i="1" dirty="0">
                <a:solidFill>
                  <a:srgbClr val="141414"/>
                </a:solidFill>
                <a:ea typeface="Times New Roman" charset="0"/>
              </a:rPr>
              <a:t>, L. </a:t>
            </a:r>
            <a:r>
              <a:rPr lang="en-GB" i="1" dirty="0" smtClean="0">
                <a:solidFill>
                  <a:srgbClr val="141414"/>
                </a:solidFill>
                <a:ea typeface="Times New Roman" charset="0"/>
              </a:rPr>
              <a:t>(2018). AIDS</a:t>
            </a:r>
            <a:r>
              <a:rPr lang="en-GB" i="1" dirty="0">
                <a:solidFill>
                  <a:srgbClr val="141414"/>
                </a:solidFill>
                <a:ea typeface="Times New Roman" charset="0"/>
              </a:rPr>
              <a:t>.</a:t>
            </a:r>
            <a:r>
              <a:rPr lang="en-GB" i="1" dirty="0"/>
              <a:t> </a:t>
            </a:r>
            <a:endParaRPr lang="en-US" i="1" dirty="0"/>
          </a:p>
        </p:txBody>
      </p:sp>
      <p:graphicFrame>
        <p:nvGraphicFramePr>
          <p:cNvPr id="2" name="Table 1"/>
          <p:cNvGraphicFramePr>
            <a:graphicFrameLocks noGrp="1"/>
          </p:cNvGraphicFramePr>
          <p:nvPr>
            <p:extLst>
              <p:ext uri="{D42A27DB-BD31-4B8C-83A1-F6EECF244321}">
                <p14:modId xmlns:p14="http://schemas.microsoft.com/office/powerpoint/2010/main" val="951468563"/>
              </p:ext>
            </p:extLst>
          </p:nvPr>
        </p:nvGraphicFramePr>
        <p:xfrm>
          <a:off x="5935288" y="1553359"/>
          <a:ext cx="2860858" cy="2123440"/>
        </p:xfrm>
        <a:graphic>
          <a:graphicData uri="http://schemas.openxmlformats.org/drawingml/2006/table">
            <a:tbl>
              <a:tblPr firstRow="1" bandRow="1">
                <a:tableStyleId>{073A0DAA-6AF3-43AB-8588-CEC1D06C72B9}</a:tableStyleId>
              </a:tblPr>
              <a:tblGrid>
                <a:gridCol w="2860858"/>
              </a:tblGrid>
              <a:tr h="370840">
                <a:tc>
                  <a:txBody>
                    <a:bodyPr/>
                    <a:lstStyle/>
                    <a:p>
                      <a:r>
                        <a:rPr lang="en-US" dirty="0" smtClean="0"/>
                        <a:t>Violence</a:t>
                      </a:r>
                      <a:r>
                        <a:rPr lang="en-US" baseline="0" dirty="0" smtClean="0"/>
                        <a:t> type, %, </a:t>
                      </a:r>
                    </a:p>
                    <a:p>
                      <a:r>
                        <a:rPr lang="en-US" baseline="0" dirty="0" smtClean="0"/>
                        <a:t>impact on non-adherence</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Physica</a:t>
                      </a:r>
                      <a:r>
                        <a:rPr lang="en-US" baseline="0" dirty="0" smtClean="0"/>
                        <a:t>l abuse </a:t>
                      </a:r>
                      <a:r>
                        <a:rPr lang="en-US" dirty="0" smtClean="0"/>
                        <a:t>20%</a:t>
                      </a:r>
                      <a:r>
                        <a:rPr lang="en-US" baseline="0" dirty="0" smtClean="0"/>
                        <a:t> </a:t>
                      </a:r>
                      <a:r>
                        <a:rPr lang="en-US" dirty="0" smtClean="0"/>
                        <a:t>OR 1.4</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 violence 41% OR 1.7</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IPV 12% OR 1.7</a:t>
                      </a:r>
                    </a:p>
                  </a:txBody>
                  <a:tcPr/>
                </a:tc>
              </a:tr>
              <a:tr h="370840">
                <a:tc>
                  <a:txBody>
                    <a:bodyPr/>
                    <a:lstStyle/>
                    <a:p>
                      <a:r>
                        <a:rPr lang="en-US" dirty="0" smtClean="0"/>
                        <a:t>Clinic</a:t>
                      </a:r>
                      <a:r>
                        <a:rPr lang="en-US" baseline="0" dirty="0" smtClean="0"/>
                        <a:t> shouting 19% OR 2.1</a:t>
                      </a:r>
                      <a:endParaRPr lang="en-US" dirty="0"/>
                    </a:p>
                  </a:txBody>
                  <a:tcPr/>
                </a:tc>
              </a:tr>
            </a:tbl>
          </a:graphicData>
        </a:graphic>
      </p:graphicFrame>
      <p:sp>
        <p:nvSpPr>
          <p:cNvPr id="7" name="TextBox 6"/>
          <p:cNvSpPr txBox="1"/>
          <p:nvPr/>
        </p:nvSpPr>
        <p:spPr>
          <a:xfrm>
            <a:off x="6068290" y="4106356"/>
            <a:ext cx="2727855" cy="2062103"/>
          </a:xfrm>
          <a:prstGeom prst="rect">
            <a:avLst/>
          </a:prstGeom>
          <a:noFill/>
        </p:spPr>
        <p:txBody>
          <a:bodyPr wrap="square" rtlCol="0">
            <a:spAutoFit/>
          </a:bodyPr>
          <a:lstStyle/>
          <a:p>
            <a:r>
              <a:rPr lang="en-US" sz="1600" i="1" dirty="0" smtClean="0"/>
              <a:t>Marginal effects controlling for age, gender, location, informal housing, maternal death, paternal death, vertical or horizontal HIV infection, general health, date of ART initiation, type of healthcare facility, pediatric, general care</a:t>
            </a:r>
          </a:p>
        </p:txBody>
      </p:sp>
    </p:spTree>
    <p:extLst>
      <p:ext uri="{BB962C8B-B14F-4D97-AF65-F5344CB8AC3E}">
        <p14:creationId xmlns:p14="http://schemas.microsoft.com/office/powerpoint/2010/main" val="1189711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210690741"/>
              </p:ext>
            </p:extLst>
          </p:nvPr>
        </p:nvGraphicFramePr>
        <p:xfrm>
          <a:off x="281881" y="1038086"/>
          <a:ext cx="8199661" cy="561301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95546" y="278458"/>
            <a:ext cx="8948453" cy="523220"/>
          </a:xfrm>
          <a:prstGeom prst="rect">
            <a:avLst/>
          </a:prstGeom>
          <a:noFill/>
        </p:spPr>
        <p:txBody>
          <a:bodyPr wrap="square" rtlCol="0">
            <a:spAutoFit/>
          </a:bodyPr>
          <a:lstStyle/>
          <a:p>
            <a:r>
              <a:rPr lang="en-US" sz="2800" dirty="0" smtClean="0">
                <a:ea typeface="Arial Rounded MT Bold" charset="0"/>
                <a:cs typeface="Arial Rounded MT Bold" charset="0"/>
              </a:rPr>
              <a:t>Adolescent girls: HIV and motherhood </a:t>
            </a:r>
            <a:r>
              <a:rPr lang="en-US" sz="2800" smtClean="0">
                <a:ea typeface="Arial Rounded MT Bold" charset="0"/>
                <a:cs typeface="Arial Rounded MT Bold" charset="0"/>
              </a:rPr>
              <a:t>impact across SDGs</a:t>
            </a:r>
            <a:endParaRPr lang="en-US" sz="2800" dirty="0">
              <a:ea typeface="Arial Rounded MT Bold" charset="0"/>
              <a:cs typeface="Arial Rounded MT Bold" charset="0"/>
            </a:endParaRPr>
          </a:p>
        </p:txBody>
      </p:sp>
      <p:cxnSp>
        <p:nvCxnSpPr>
          <p:cNvPr id="4" name="Straight Connector 3"/>
          <p:cNvCxnSpPr/>
          <p:nvPr/>
        </p:nvCxnSpPr>
        <p:spPr>
          <a:xfrm>
            <a:off x="281881" y="856896"/>
            <a:ext cx="7958244" cy="2050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045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144361182"/>
              </p:ext>
            </p:extLst>
          </p:nvPr>
        </p:nvGraphicFramePr>
        <p:xfrm>
          <a:off x="195547" y="801678"/>
          <a:ext cx="8912559" cy="56067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229983045"/>
              </p:ext>
            </p:extLst>
          </p:nvPr>
        </p:nvGraphicFramePr>
        <p:xfrm>
          <a:off x="4174669" y="1538911"/>
          <a:ext cx="4566628" cy="1457235"/>
        </p:xfrm>
        <a:graphic>
          <a:graphicData uri="http://schemas.openxmlformats.org/drawingml/2006/table">
            <a:tbl>
              <a:tblPr firstRow="1" bandRow="1">
                <a:tableStyleId>{9D7B26C5-4107-4FEC-AEDC-1716B250A1EF}</a:tableStyleId>
              </a:tblPr>
              <a:tblGrid>
                <a:gridCol w="3618977">
                  <a:extLst>
                    <a:ext uri="{9D8B030D-6E8A-4147-A177-3AD203B41FA5}">
                      <a16:colId xmlns="" xmlns:a16="http://schemas.microsoft.com/office/drawing/2014/main" val="20000"/>
                    </a:ext>
                  </a:extLst>
                </a:gridCol>
                <a:gridCol w="947651">
                  <a:extLst>
                    <a:ext uri="{9D8B030D-6E8A-4147-A177-3AD203B41FA5}">
                      <a16:colId xmlns="" xmlns:a16="http://schemas.microsoft.com/office/drawing/2014/main" val="20001"/>
                    </a:ext>
                  </a:extLst>
                </a:gridCol>
              </a:tblGrid>
              <a:tr h="34471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b="0" dirty="0"/>
                        <a:t>SDG</a:t>
                      </a:r>
                      <a:r>
                        <a:rPr lang="en-GB" sz="1600" b="0" baseline="0" dirty="0"/>
                        <a:t> 1+2 Basic </a:t>
                      </a:r>
                      <a:r>
                        <a:rPr lang="en-GB" sz="1600" b="0" baseline="0" dirty="0" smtClean="0"/>
                        <a:t>needs </a:t>
                      </a:r>
                      <a:r>
                        <a:rPr lang="en-GB" sz="1600" b="0" baseline="0" dirty="0"/>
                        <a:t>&amp; social protection</a:t>
                      </a:r>
                      <a:endParaRPr lang="en-GB" sz="1600" b="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600" b="0" dirty="0"/>
                        <a:t>.625*</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r>
                        <a:rPr lang="en-GB" sz="1600" dirty="0"/>
                        <a:t>SDG 3 Healthy caregiver</a:t>
                      </a:r>
                      <a:endParaRPr lang="en-GB" sz="1600" b="0" dirty="0"/>
                    </a:p>
                  </a:txBody>
                  <a:tcPr>
                    <a:lnT w="12700" cap="flat" cmpd="sng" algn="ctr">
                      <a:noFill/>
                      <a:prstDash val="solid"/>
                      <a:round/>
                      <a:headEnd type="none" w="med" len="med"/>
                      <a:tailEnd type="none" w="med" len="med"/>
                    </a:lnT>
                  </a:tcPr>
                </a:tc>
                <a:tc>
                  <a:txBody>
                    <a:bodyPr/>
                    <a:lstStyle/>
                    <a:p>
                      <a:r>
                        <a:rPr lang="en-GB" sz="1600" dirty="0"/>
                        <a:t>.574***</a:t>
                      </a:r>
                    </a:p>
                  </a:txBody>
                  <a:tcPr>
                    <a:lnT w="12700" cap="flat" cmpd="sng" algn="ctr">
                      <a:noFill/>
                      <a:prstDash val="solid"/>
                      <a:round/>
                      <a:headEnd type="none" w="med" len="med"/>
                      <a:tailEnd type="none" w="med" len="med"/>
                    </a:lnT>
                  </a:tcPr>
                </a:tc>
                <a:extLst>
                  <a:ext uri="{0D108BD9-81ED-4DB2-BD59-A6C34878D82A}">
                    <a16:rowId xmlns="" xmlns:a16="http://schemas.microsoft.com/office/drawing/2014/main" val="10001"/>
                  </a:ext>
                </a:extLst>
              </a:tr>
              <a:tr h="370840">
                <a:tc>
                  <a:txBody>
                    <a:bodyPr/>
                    <a:lstStyle/>
                    <a:p>
                      <a:r>
                        <a:rPr lang="en-GB" sz="1600" dirty="0"/>
                        <a:t>SDG 8 Household Access to work</a:t>
                      </a:r>
                      <a:endParaRPr lang="en-GB" sz="1600" b="0" dirty="0"/>
                    </a:p>
                  </a:txBody>
                  <a:tcPr/>
                </a:tc>
                <a:tc>
                  <a:txBody>
                    <a:bodyPr/>
                    <a:lstStyle/>
                    <a:p>
                      <a:r>
                        <a:rPr lang="en-GB" sz="1600" dirty="0"/>
                        <a:t>.672**</a:t>
                      </a:r>
                    </a:p>
                  </a:txBody>
                  <a:tcPr/>
                </a:tc>
                <a:extLst>
                  <a:ext uri="{0D108BD9-81ED-4DB2-BD59-A6C34878D82A}">
                    <a16:rowId xmlns="" xmlns:a16="http://schemas.microsoft.com/office/drawing/2014/main" val="10002"/>
                  </a:ext>
                </a:extLst>
              </a:tr>
              <a:tr h="370840">
                <a:tc>
                  <a:txBody>
                    <a:bodyPr/>
                    <a:lstStyle/>
                    <a:p>
                      <a:r>
                        <a:rPr lang="en-GB" sz="1600" dirty="0"/>
                        <a:t>SDG 16 Protection from child abuse</a:t>
                      </a:r>
                      <a:endParaRPr lang="en-GB" sz="1600" b="0" dirty="0"/>
                    </a:p>
                  </a:txBody>
                  <a:tcPr>
                    <a:lnB w="12700" cap="flat" cmpd="sng" algn="ctr">
                      <a:solidFill>
                        <a:schemeClr val="tx1"/>
                      </a:solidFill>
                      <a:prstDash val="solid"/>
                      <a:round/>
                      <a:headEnd type="none" w="med" len="med"/>
                      <a:tailEnd type="none" w="med" len="med"/>
                    </a:lnB>
                  </a:tcPr>
                </a:tc>
                <a:tc>
                  <a:txBody>
                    <a:bodyPr/>
                    <a:lstStyle/>
                    <a:p>
                      <a:r>
                        <a:rPr lang="en-GB" sz="1600" dirty="0"/>
                        <a:t>.652**</a:t>
                      </a:r>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8" name="TextBox 7"/>
          <p:cNvSpPr txBox="1"/>
          <p:nvPr/>
        </p:nvSpPr>
        <p:spPr>
          <a:xfrm>
            <a:off x="195547" y="204140"/>
            <a:ext cx="8370276" cy="523220"/>
          </a:xfrm>
          <a:prstGeom prst="rect">
            <a:avLst/>
          </a:prstGeom>
          <a:noFill/>
        </p:spPr>
        <p:txBody>
          <a:bodyPr wrap="square" rtlCol="0">
            <a:spAutoFit/>
          </a:bodyPr>
          <a:lstStyle/>
          <a:p>
            <a:r>
              <a:rPr lang="en-US" sz="2800" dirty="0">
                <a:ea typeface="Arial Rounded MT Bold" charset="0"/>
                <a:cs typeface="Arial Rounded MT Bold" charset="0"/>
              </a:rPr>
              <a:t>More </a:t>
            </a:r>
            <a:r>
              <a:rPr lang="en-US" sz="2800" dirty="0" smtClean="0">
                <a:ea typeface="Arial Rounded MT Bold" charset="0"/>
                <a:cs typeface="Arial Rounded MT Bold" charset="0"/>
              </a:rPr>
              <a:t>SDG-aligned provisions: </a:t>
            </a:r>
            <a:r>
              <a:rPr lang="en-US" sz="2800">
                <a:ea typeface="Arial Rounded MT Bold" charset="0"/>
                <a:cs typeface="Arial Rounded MT Bold" charset="0"/>
              </a:rPr>
              <a:t>more </a:t>
            </a:r>
            <a:r>
              <a:rPr lang="en-US" sz="2800" smtClean="0">
                <a:ea typeface="Arial Rounded MT Bold" charset="0"/>
                <a:cs typeface="Arial Rounded MT Bold" charset="0"/>
              </a:rPr>
              <a:t>survival (n=1060)</a:t>
            </a:r>
            <a:endParaRPr lang="en-US" sz="2800" dirty="0">
              <a:ea typeface="Arial Rounded MT Bold" charset="0"/>
              <a:cs typeface="Arial Rounded MT Bold" charset="0"/>
            </a:endParaRPr>
          </a:p>
        </p:txBody>
      </p:sp>
      <p:sp>
        <p:nvSpPr>
          <p:cNvPr id="6" name="Text Box 42"/>
          <p:cNvSpPr txBox="1"/>
          <p:nvPr/>
        </p:nvSpPr>
        <p:spPr>
          <a:xfrm>
            <a:off x="195547" y="6346477"/>
            <a:ext cx="8370276" cy="41972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GB" sz="1400" i="1" dirty="0" smtClean="0">
                <a:effectLst/>
                <a:latin typeface="Arial" charset="0"/>
                <a:ea typeface="Calibri" charset="0"/>
                <a:cs typeface="Times New Roman" charset="0"/>
              </a:rPr>
              <a:t>Cluver, </a:t>
            </a:r>
            <a:r>
              <a:rPr lang="en-GB" sz="1400" i="1" dirty="0" err="1" smtClean="0">
                <a:latin typeface="Arial" charset="0"/>
                <a:ea typeface="Calibri" charset="0"/>
                <a:cs typeface="Times New Roman" charset="0"/>
              </a:rPr>
              <a:t>Pantelic</a:t>
            </a:r>
            <a:r>
              <a:rPr lang="en-GB" sz="1400" i="1" dirty="0" smtClean="0">
                <a:latin typeface="Arial" charset="0"/>
                <a:ea typeface="Calibri" charset="0"/>
                <a:cs typeface="Times New Roman" charset="0"/>
              </a:rPr>
              <a:t>, </a:t>
            </a:r>
            <a:r>
              <a:rPr lang="en-GB" sz="1400" i="1" dirty="0" err="1" smtClean="0">
                <a:latin typeface="Arial" charset="0"/>
                <a:ea typeface="Calibri" charset="0"/>
                <a:cs typeface="Times New Roman" charset="0"/>
              </a:rPr>
              <a:t>Toska</a:t>
            </a:r>
            <a:r>
              <a:rPr lang="en-GB" sz="1400" i="1" dirty="0" smtClean="0">
                <a:latin typeface="Arial" charset="0"/>
                <a:ea typeface="Calibri" charset="0"/>
                <a:cs typeface="Times New Roman" charset="0"/>
              </a:rPr>
              <a:t>, </a:t>
            </a:r>
            <a:r>
              <a:rPr lang="en-GB" sz="1400" i="1" dirty="0" err="1" smtClean="0">
                <a:latin typeface="Arial" charset="0"/>
                <a:ea typeface="Calibri" charset="0"/>
                <a:cs typeface="Times New Roman" charset="0"/>
              </a:rPr>
              <a:t>Orkin</a:t>
            </a:r>
            <a:r>
              <a:rPr lang="en-GB" sz="1400" i="1" dirty="0" smtClean="0">
                <a:latin typeface="Arial" charset="0"/>
                <a:ea typeface="Calibri" charset="0"/>
                <a:cs typeface="Times New Roman" charset="0"/>
              </a:rPr>
              <a:t>, Medley, </a:t>
            </a:r>
            <a:r>
              <a:rPr lang="en-GB" sz="1400" i="1" dirty="0" err="1" smtClean="0">
                <a:effectLst/>
                <a:latin typeface="Arial" charset="0"/>
                <a:ea typeface="Calibri" charset="0"/>
                <a:cs typeface="Times New Roman" charset="0"/>
              </a:rPr>
              <a:t>Sherr</a:t>
            </a:r>
            <a:r>
              <a:rPr lang="en-GB" sz="1400" i="1" dirty="0" smtClean="0">
                <a:effectLst/>
                <a:latin typeface="Arial" charset="0"/>
                <a:ea typeface="Calibri" charset="0"/>
                <a:cs typeface="Times New Roman" charset="0"/>
              </a:rPr>
              <a:t> </a:t>
            </a:r>
            <a:r>
              <a:rPr lang="en-GB" sz="1400" i="1" dirty="0">
                <a:effectLst/>
                <a:latin typeface="Arial" charset="0"/>
                <a:ea typeface="Calibri" charset="0"/>
                <a:cs typeface="Times New Roman" charset="0"/>
              </a:rPr>
              <a:t>(</a:t>
            </a:r>
            <a:r>
              <a:rPr lang="en-GB" sz="1400" i="1" dirty="0" smtClean="0">
                <a:effectLst/>
                <a:latin typeface="Arial" charset="0"/>
                <a:ea typeface="Calibri" charset="0"/>
                <a:cs typeface="Times New Roman" charset="0"/>
              </a:rPr>
              <a:t>2018) </a:t>
            </a:r>
            <a:r>
              <a:rPr lang="en-GB" sz="1400" i="1" u="sng" dirty="0" smtClean="0">
                <a:effectLst/>
                <a:latin typeface="Arial" charset="0"/>
                <a:ea typeface="Calibri" charset="0"/>
                <a:cs typeface="Times New Roman" charset="0"/>
              </a:rPr>
              <a:t>JIAS</a:t>
            </a:r>
            <a:r>
              <a:rPr lang="en-GB" sz="1400" i="1" dirty="0" smtClean="0">
                <a:effectLst/>
                <a:latin typeface="Arial" charset="0"/>
                <a:ea typeface="Calibri" charset="0"/>
                <a:cs typeface="Times New Roman" charset="0"/>
              </a:rPr>
              <a:t>.</a:t>
            </a:r>
            <a:endParaRPr lang="en-GB" sz="1400" dirty="0">
              <a:effectLst/>
              <a:ea typeface="Calibri" charset="0"/>
              <a:cs typeface="Times New Roman" charset="0"/>
            </a:endParaRPr>
          </a:p>
        </p:txBody>
      </p:sp>
      <p:cxnSp>
        <p:nvCxnSpPr>
          <p:cNvPr id="7" name="Straight Connector 6"/>
          <p:cNvCxnSpPr/>
          <p:nvPr/>
        </p:nvCxnSpPr>
        <p:spPr>
          <a:xfrm flipV="1">
            <a:off x="245422" y="801678"/>
            <a:ext cx="7751422" cy="1486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866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5"/>
          <p:cNvGraphicFramePr>
            <a:graphicFrameLocks/>
          </p:cNvGraphicFramePr>
          <p:nvPr>
            <p:extLst/>
          </p:nvPr>
        </p:nvGraphicFramePr>
        <p:xfrm>
          <a:off x="0" y="392059"/>
          <a:ext cx="8799226" cy="5981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a 5"/>
          <p:cNvGraphicFramePr>
            <a:graphicFrameLocks noGrp="1"/>
          </p:cNvGraphicFramePr>
          <p:nvPr>
            <p:extLst/>
          </p:nvPr>
        </p:nvGraphicFramePr>
        <p:xfrm>
          <a:off x="479683" y="1952471"/>
          <a:ext cx="5981077" cy="1981200"/>
        </p:xfrm>
        <a:graphic>
          <a:graphicData uri="http://schemas.openxmlformats.org/drawingml/2006/table">
            <a:tbl>
              <a:tblPr firstRow="1" bandRow="1">
                <a:tableStyleId>{C083E6E3-FA7D-4D7B-A595-EF9225AFEA82}</a:tableStyleId>
              </a:tblPr>
              <a:tblGrid>
                <a:gridCol w="5981077"/>
              </a:tblGrid>
              <a:tr h="370840">
                <a:tc>
                  <a:txBody>
                    <a:bodyPr/>
                    <a:lstStyle/>
                    <a:p>
                      <a:r>
                        <a:rPr lang="en-GB" sz="2000" b="1" dirty="0" smtClean="0">
                          <a:solidFill>
                            <a:srgbClr val="FF0000"/>
                          </a:solidFill>
                        </a:rPr>
                        <a:t>S</a:t>
                      </a:r>
                      <a:r>
                        <a:rPr lang="en-GB" sz="2000" b="0" dirty="0" smtClean="0"/>
                        <a:t>tocked with medication OR 3.0*** CI 1.6-5.5</a:t>
                      </a:r>
                      <a:endParaRPr lang="en-GB" sz="2000" b="0" dirty="0"/>
                    </a:p>
                  </a:txBody>
                  <a:tcPr>
                    <a:lnL>
                      <a:noFill/>
                    </a:lnL>
                    <a:lnR>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2000" b="1" dirty="0" smtClean="0">
                          <a:solidFill>
                            <a:srgbClr val="FF0000"/>
                          </a:solidFill>
                        </a:rPr>
                        <a:t>T</a:t>
                      </a:r>
                      <a:r>
                        <a:rPr lang="en-GB" sz="2000" dirty="0" smtClean="0"/>
                        <a:t>ime for teens</a:t>
                      </a:r>
                      <a:r>
                        <a:rPr lang="en-GB" sz="2000" baseline="0" dirty="0" smtClean="0"/>
                        <a:t> by staff OR 2.7*** CI1.8-4.2</a:t>
                      </a:r>
                      <a:endParaRPr lang="en-GB" sz="2000" b="0" baseline="0" dirty="0" smtClean="0"/>
                    </a:p>
                  </a:txBody>
                  <a:tcPr>
                    <a:lnL>
                      <a:noFill/>
                    </a:lnL>
                    <a:lnR>
                      <a:noFill/>
                    </a:lnR>
                    <a:lnT w="12700" cmpd="sng">
                      <a:noFill/>
                    </a:lnT>
                    <a:lnB>
                      <a:noFill/>
                    </a:lnB>
                    <a:lnTlToBr w="12700" cmpd="sng">
                      <a:noFill/>
                      <a:prstDash val="solid"/>
                    </a:lnTlToBr>
                    <a:lnBlToTr w="12700" cmpd="sng">
                      <a:noFill/>
                      <a:prstDash val="solid"/>
                    </a:lnBlToTr>
                  </a:tcPr>
                </a:tc>
              </a:tr>
              <a:tr h="370840">
                <a:tc>
                  <a:txBody>
                    <a:bodyPr/>
                    <a:lstStyle/>
                    <a:p>
                      <a:r>
                        <a:rPr lang="en-GB" sz="2000" b="1" dirty="0" smtClean="0">
                          <a:solidFill>
                            <a:srgbClr val="FF0000"/>
                          </a:solidFill>
                        </a:rPr>
                        <a:t>A</a:t>
                      </a:r>
                      <a:r>
                        <a:rPr lang="en-GB" sz="2000" dirty="0" smtClean="0"/>
                        <a:t>ccompanied by family</a:t>
                      </a:r>
                      <a:r>
                        <a:rPr lang="en-GB" sz="2000" baseline="0" dirty="0" smtClean="0"/>
                        <a:t> to clinic OR 2.4*** CI1.6-3.7</a:t>
                      </a:r>
                      <a:endParaRPr lang="en-GB" sz="2000" b="0"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GB" sz="2000" b="1" dirty="0" smtClean="0">
                          <a:solidFill>
                            <a:srgbClr val="FF0000"/>
                          </a:solidFill>
                        </a:rPr>
                        <a:t>C</a:t>
                      </a:r>
                      <a:r>
                        <a:rPr lang="en-GB" sz="2000" dirty="0" smtClean="0"/>
                        <a:t>ash for transport to clinic OR 1.4*</a:t>
                      </a:r>
                      <a:r>
                        <a:rPr lang="en-GB" sz="2000" baseline="0" dirty="0" smtClean="0"/>
                        <a:t> CI1.1-2.0</a:t>
                      </a:r>
                      <a:endParaRPr lang="en-GB" sz="2000" b="0"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GB" sz="2000" b="1" dirty="0" smtClean="0">
                          <a:solidFill>
                            <a:srgbClr val="FF0000"/>
                          </a:solidFill>
                        </a:rPr>
                        <a:t>K</a:t>
                      </a:r>
                      <a:r>
                        <a:rPr lang="en-GB" sz="2000" dirty="0" smtClean="0"/>
                        <a:t>ind Staff at Clinic OR 2.5*** CI1.8-3.6</a:t>
                      </a:r>
                      <a:endParaRPr lang="en-GB" sz="2000" b="0" dirty="0"/>
                    </a:p>
                  </a:txBody>
                  <a:tcPr>
                    <a:lnL>
                      <a:noFill/>
                    </a:lnL>
                    <a:lnR>
                      <a:noFill/>
                    </a:lnR>
                    <a:lnT>
                      <a:noFill/>
                    </a:lnT>
                    <a:lnB w="12700" cmpd="sng">
                      <a:noFill/>
                    </a:lnB>
                    <a:lnTlToBr w="12700" cmpd="sng">
                      <a:noFill/>
                      <a:prstDash val="solid"/>
                    </a:lnTlToBr>
                    <a:lnBlToTr w="12700" cmpd="sng">
                      <a:noFill/>
                      <a:prstDash val="solid"/>
                    </a:lnBlToTr>
                  </a:tcPr>
                </a:tc>
              </a:tr>
            </a:tbl>
          </a:graphicData>
        </a:graphic>
      </p:graphicFrame>
      <p:sp>
        <p:nvSpPr>
          <p:cNvPr id="7" name="TextBox 6"/>
          <p:cNvSpPr txBox="1"/>
          <p:nvPr/>
        </p:nvSpPr>
        <p:spPr>
          <a:xfrm>
            <a:off x="214596" y="130511"/>
            <a:ext cx="8085341" cy="523220"/>
          </a:xfrm>
          <a:prstGeom prst="rect">
            <a:avLst/>
          </a:prstGeom>
          <a:noFill/>
        </p:spPr>
        <p:txBody>
          <a:bodyPr wrap="square" rtlCol="0">
            <a:spAutoFit/>
          </a:bodyPr>
          <a:lstStyle/>
          <a:p>
            <a:r>
              <a:rPr lang="en-US" sz="2800" dirty="0" smtClean="0">
                <a:ea typeface="Arial Rounded MT Bold" charset="0"/>
                <a:cs typeface="Arial Rounded MT Bold" charset="0"/>
              </a:rPr>
              <a:t>Cash + care </a:t>
            </a:r>
            <a:r>
              <a:rPr lang="en-US" sz="2800" dirty="0">
                <a:ea typeface="Arial Rounded MT Bold" charset="0"/>
                <a:cs typeface="Arial Rounded MT Bold" charset="0"/>
              </a:rPr>
              <a:t>+</a:t>
            </a:r>
            <a:r>
              <a:rPr lang="en-US" sz="2800" dirty="0" smtClean="0">
                <a:ea typeface="Arial Rounded MT Bold" charset="0"/>
                <a:cs typeface="Arial Rounded MT Bold" charset="0"/>
              </a:rPr>
              <a:t> clinic: retention in HIV care (n=1060)</a:t>
            </a:r>
            <a:endParaRPr lang="en-US" sz="2800" dirty="0">
              <a:ea typeface="Arial Rounded MT Bold" charset="0"/>
              <a:cs typeface="Arial Rounded MT Bold" charset="0"/>
            </a:endParaRPr>
          </a:p>
        </p:txBody>
      </p:sp>
      <p:cxnSp>
        <p:nvCxnSpPr>
          <p:cNvPr id="5" name="Straight Connector 4"/>
          <p:cNvCxnSpPr/>
          <p:nvPr/>
        </p:nvCxnSpPr>
        <p:spPr>
          <a:xfrm>
            <a:off x="365760" y="759654"/>
            <a:ext cx="6344529" cy="1406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1013" y="6373135"/>
            <a:ext cx="7584140" cy="369332"/>
          </a:xfrm>
          <a:prstGeom prst="rect">
            <a:avLst/>
          </a:prstGeom>
          <a:noFill/>
        </p:spPr>
        <p:txBody>
          <a:bodyPr wrap="square" rtlCol="0">
            <a:spAutoFit/>
          </a:bodyPr>
          <a:lstStyle/>
          <a:p>
            <a:r>
              <a:rPr lang="en-US" i="1" dirty="0" smtClean="0"/>
              <a:t>Cluver, </a:t>
            </a:r>
            <a:r>
              <a:rPr lang="en-US" i="1" dirty="0" err="1" smtClean="0"/>
              <a:t>Pantelic</a:t>
            </a:r>
            <a:r>
              <a:rPr lang="en-US" i="1" dirty="0" smtClean="0"/>
              <a:t>, </a:t>
            </a:r>
            <a:r>
              <a:rPr lang="en-US" i="1" dirty="0" err="1" smtClean="0"/>
              <a:t>Toska</a:t>
            </a:r>
            <a:r>
              <a:rPr lang="en-US" i="1" dirty="0" smtClean="0"/>
              <a:t>, </a:t>
            </a:r>
            <a:r>
              <a:rPr lang="en-US" i="1" dirty="0" err="1" smtClean="0"/>
              <a:t>Orkin</a:t>
            </a:r>
            <a:r>
              <a:rPr lang="en-US" i="1" dirty="0" smtClean="0"/>
              <a:t>, Casale, </a:t>
            </a:r>
            <a:r>
              <a:rPr lang="en-US" i="1" dirty="0" err="1" smtClean="0"/>
              <a:t>Bungane</a:t>
            </a:r>
            <a:r>
              <a:rPr lang="en-US" i="1" dirty="0" smtClean="0"/>
              <a:t>, </a:t>
            </a:r>
            <a:r>
              <a:rPr lang="en-US" i="1" dirty="0" err="1" smtClean="0"/>
              <a:t>Sherr</a:t>
            </a:r>
            <a:r>
              <a:rPr lang="en-US" i="1" dirty="0" smtClean="0"/>
              <a:t>, JIAS in press</a:t>
            </a:r>
            <a:endParaRPr lang="en-US" i="1" dirty="0"/>
          </a:p>
        </p:txBody>
      </p:sp>
    </p:spTree>
    <p:extLst>
      <p:ext uri="{BB962C8B-B14F-4D97-AF65-F5344CB8AC3E}">
        <p14:creationId xmlns:p14="http://schemas.microsoft.com/office/powerpoint/2010/main" val="2085907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54372</TotalTime>
  <Words>1235</Words>
  <Application>Microsoft Office PowerPoint</Application>
  <PresentationFormat>On-screen Show (4:3)</PresentationFormat>
  <Paragraphs>172</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Rounded MT Bold</vt:lpstr>
      <vt:lpstr>Calibri</vt:lpstr>
      <vt:lpstr>Calibri Light</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Saal</cp:lastModifiedBy>
  <cp:revision>528</cp:revision>
  <cp:lastPrinted>2018-05-22T13:58:01Z</cp:lastPrinted>
  <dcterms:created xsi:type="dcterms:W3CDTF">2017-08-09T10:53:24Z</dcterms:created>
  <dcterms:modified xsi:type="dcterms:W3CDTF">2018-07-25T06:42:53Z</dcterms:modified>
</cp:coreProperties>
</file>